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2"/>
  </p:notesMasterIdLst>
  <p:handoutMasterIdLst>
    <p:handoutMasterId r:id="rId73"/>
  </p:handoutMasterIdLst>
  <p:sldIdLst>
    <p:sldId id="853" r:id="rId2"/>
    <p:sldId id="1205" r:id="rId3"/>
    <p:sldId id="1133" r:id="rId4"/>
    <p:sldId id="1134" r:id="rId5"/>
    <p:sldId id="1135" r:id="rId6"/>
    <p:sldId id="1136" r:id="rId7"/>
    <p:sldId id="1138" r:id="rId8"/>
    <p:sldId id="1139" r:id="rId9"/>
    <p:sldId id="1154" r:id="rId10"/>
    <p:sldId id="1141" r:id="rId11"/>
    <p:sldId id="1142" r:id="rId12"/>
    <p:sldId id="1144" r:id="rId13"/>
    <p:sldId id="1143" r:id="rId14"/>
    <p:sldId id="1145" r:id="rId15"/>
    <p:sldId id="1146" r:id="rId16"/>
    <p:sldId id="1147" r:id="rId17"/>
    <p:sldId id="1148" r:id="rId18"/>
    <p:sldId id="1149" r:id="rId19"/>
    <p:sldId id="1150" r:id="rId20"/>
    <p:sldId id="1151" r:id="rId21"/>
    <p:sldId id="1152" r:id="rId22"/>
    <p:sldId id="1155" r:id="rId23"/>
    <p:sldId id="1156" r:id="rId24"/>
    <p:sldId id="1157" r:id="rId25"/>
    <p:sldId id="1158" r:id="rId26"/>
    <p:sldId id="1159" r:id="rId27"/>
    <p:sldId id="1160" r:id="rId28"/>
    <p:sldId id="1161" r:id="rId29"/>
    <p:sldId id="1162" r:id="rId30"/>
    <p:sldId id="1163" r:id="rId31"/>
    <p:sldId id="1164" r:id="rId32"/>
    <p:sldId id="1165" r:id="rId33"/>
    <p:sldId id="1166" r:id="rId34"/>
    <p:sldId id="1167" r:id="rId35"/>
    <p:sldId id="1168" r:id="rId36"/>
    <p:sldId id="1169" r:id="rId37"/>
    <p:sldId id="1170" r:id="rId38"/>
    <p:sldId id="1171" r:id="rId39"/>
    <p:sldId id="1172" r:id="rId40"/>
    <p:sldId id="1173" r:id="rId41"/>
    <p:sldId id="1174" r:id="rId42"/>
    <p:sldId id="1175" r:id="rId43"/>
    <p:sldId id="1176" r:id="rId44"/>
    <p:sldId id="1177" r:id="rId45"/>
    <p:sldId id="1178" r:id="rId46"/>
    <p:sldId id="1179" r:id="rId47"/>
    <p:sldId id="1180" r:id="rId48"/>
    <p:sldId id="1181" r:id="rId49"/>
    <p:sldId id="1182" r:id="rId50"/>
    <p:sldId id="1183" r:id="rId51"/>
    <p:sldId id="1184" r:id="rId52"/>
    <p:sldId id="1185" r:id="rId53"/>
    <p:sldId id="1186" r:id="rId54"/>
    <p:sldId id="1187" r:id="rId55"/>
    <p:sldId id="1188" r:id="rId56"/>
    <p:sldId id="1189" r:id="rId57"/>
    <p:sldId id="1190" r:id="rId58"/>
    <p:sldId id="1191" r:id="rId59"/>
    <p:sldId id="1192" r:id="rId60"/>
    <p:sldId id="1193" r:id="rId61"/>
    <p:sldId id="1194" r:id="rId62"/>
    <p:sldId id="1195" r:id="rId63"/>
    <p:sldId id="1196" r:id="rId64"/>
    <p:sldId id="1197" r:id="rId65"/>
    <p:sldId id="1198" r:id="rId66"/>
    <p:sldId id="1199" r:id="rId67"/>
    <p:sldId id="1201" r:id="rId68"/>
    <p:sldId id="1202" r:id="rId69"/>
    <p:sldId id="1203" r:id="rId70"/>
    <p:sldId id="1204" r:id="rId71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0154" autoAdjust="0"/>
  </p:normalViewPr>
  <p:slideViewPr>
    <p:cSldViewPr>
      <p:cViewPr varScale="1">
        <p:scale>
          <a:sx n="79" d="100"/>
          <a:sy n="79" d="100"/>
        </p:scale>
        <p:origin x="-90" y="-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Design digitaler Schaltkreise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234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/>
              <a:t>NAND und NOR als Schalter-Widerstand </a:t>
            </a:r>
            <a:r>
              <a:rPr lang="de-DE" dirty="0" smtClean="0"/>
              <a:t>Logik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  <p:grpSp>
        <p:nvGrpSpPr>
          <p:cNvPr id="93" name="Gruppieren 92"/>
          <p:cNvGrpSpPr/>
          <p:nvPr/>
        </p:nvGrpSpPr>
        <p:grpSpPr>
          <a:xfrm>
            <a:off x="4419600" y="1371600"/>
            <a:ext cx="1752600" cy="1981200"/>
            <a:chOff x="3810000" y="4648200"/>
            <a:chExt cx="1752600" cy="19812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3810000" y="5410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3810000" y="58674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Textfeld 95"/>
            <p:cNvSpPr txBox="1"/>
            <p:nvPr/>
          </p:nvSpPr>
          <p:spPr>
            <a:xfrm>
              <a:off x="3962400" y="51054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3962400" y="55626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sp>
          <p:nvSpPr>
            <p:cNvPr id="98" name="Bogen 97"/>
            <p:cNvSpPr/>
            <p:nvPr/>
          </p:nvSpPr>
          <p:spPr bwMode="auto">
            <a:xfrm>
              <a:off x="40386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9" name="Bogen 98"/>
            <p:cNvSpPr/>
            <p:nvPr/>
          </p:nvSpPr>
          <p:spPr bwMode="auto">
            <a:xfrm>
              <a:off x="39624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0" name="Bogen 99"/>
            <p:cNvSpPr/>
            <p:nvPr/>
          </p:nvSpPr>
          <p:spPr bwMode="auto">
            <a:xfrm flipV="1">
              <a:off x="39624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>
              <a:endCxn id="98" idx="0"/>
            </p:cNvCxnSpPr>
            <p:nvPr/>
          </p:nvCxnSpPr>
          <p:spPr bwMode="auto">
            <a:xfrm flipH="1">
              <a:off x="42291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>
              <a:off x="41910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" name="Ellipse 102"/>
            <p:cNvSpPr/>
            <p:nvPr/>
          </p:nvSpPr>
          <p:spPr bwMode="auto">
            <a:xfrm>
              <a:off x="5257800" y="5486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371600" y="1905000"/>
            <a:ext cx="2209800" cy="990600"/>
            <a:chOff x="685800" y="5029200"/>
            <a:chExt cx="2209800" cy="9906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685800" y="53340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685800" y="5791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1219200" y="51054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1219200" y="510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>
              <a:off x="1219200" y="6019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8" name="Bogen 87"/>
            <p:cNvSpPr/>
            <p:nvPr/>
          </p:nvSpPr>
          <p:spPr bwMode="auto">
            <a:xfrm flipV="1">
              <a:off x="1524000" y="51054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0" name="Textfeld 89"/>
            <p:cNvSpPr txBox="1"/>
            <p:nvPr/>
          </p:nvSpPr>
          <p:spPr>
            <a:xfrm>
              <a:off x="685800" y="50292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91" name="Textfeld 90"/>
            <p:cNvSpPr txBox="1"/>
            <p:nvPr/>
          </p:nvSpPr>
          <p:spPr>
            <a:xfrm>
              <a:off x="685800" y="54864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cxnSp>
          <p:nvCxnSpPr>
            <p:cNvPr id="92" name="Gerade Verbindung 91"/>
            <p:cNvCxnSpPr/>
            <p:nvPr/>
          </p:nvCxnSpPr>
          <p:spPr bwMode="auto">
            <a:xfrm>
              <a:off x="2362200" y="5562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Ellipse 62"/>
            <p:cNvSpPr/>
            <p:nvPr/>
          </p:nvSpPr>
          <p:spPr bwMode="auto">
            <a:xfrm>
              <a:off x="2362200" y="5410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71" name="Gerade Verbindung 70"/>
          <p:cNvCxnSpPr/>
          <p:nvPr/>
        </p:nvCxnSpPr>
        <p:spPr bwMode="auto">
          <a:xfrm flipV="1">
            <a:off x="2133600" y="6019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H="1" flipV="1">
            <a:off x="1905000" y="57150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V="1">
            <a:off x="21336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 flipV="1">
            <a:off x="1905000" y="49530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 flipV="1">
            <a:off x="21336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21336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mit Pfeil 80"/>
          <p:cNvCxnSpPr/>
          <p:nvPr/>
        </p:nvCxnSpPr>
        <p:spPr bwMode="auto">
          <a:xfrm>
            <a:off x="1295400" y="5105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mit Pfeil 81"/>
          <p:cNvCxnSpPr/>
          <p:nvPr/>
        </p:nvCxnSpPr>
        <p:spPr bwMode="auto">
          <a:xfrm>
            <a:off x="1295400" y="5867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H="1">
            <a:off x="1905000" y="640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Rechteck 105"/>
          <p:cNvSpPr/>
          <p:nvPr/>
        </p:nvSpPr>
        <p:spPr bwMode="auto">
          <a:xfrm>
            <a:off x="2057400" y="35814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7" name="Gerade Verbindung 106"/>
          <p:cNvCxnSpPr/>
          <p:nvPr/>
        </p:nvCxnSpPr>
        <p:spPr bwMode="auto">
          <a:xfrm flipV="1">
            <a:off x="21336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 flipV="1">
            <a:off x="21336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H="1">
            <a:off x="1905000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" name="Textfeld 109"/>
          <p:cNvSpPr txBox="1"/>
          <p:nvPr/>
        </p:nvSpPr>
        <p:spPr>
          <a:xfrm>
            <a:off x="2667000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111" name="Textfeld 110"/>
          <p:cNvSpPr txBox="1"/>
          <p:nvPr/>
        </p:nvSpPr>
        <p:spPr>
          <a:xfrm>
            <a:off x="12954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112" name="Textfeld 111"/>
          <p:cNvSpPr txBox="1"/>
          <p:nvPr/>
        </p:nvSpPr>
        <p:spPr>
          <a:xfrm>
            <a:off x="1295400" y="563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13" name="Gerade Verbindung 112"/>
          <p:cNvCxnSpPr/>
          <p:nvPr/>
        </p:nvCxnSpPr>
        <p:spPr bwMode="auto">
          <a:xfrm flipV="1">
            <a:off x="61722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H="1" flipV="1">
            <a:off x="5943600" y="49530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V="1">
            <a:off x="51054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H="1" flipV="1">
            <a:off x="4876800" y="49530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51054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51054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mit Pfeil 118"/>
          <p:cNvCxnSpPr/>
          <p:nvPr/>
        </p:nvCxnSpPr>
        <p:spPr bwMode="auto">
          <a:xfrm>
            <a:off x="4267200" y="5105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mit Pfeil 119"/>
          <p:cNvCxnSpPr/>
          <p:nvPr/>
        </p:nvCxnSpPr>
        <p:spPr bwMode="auto">
          <a:xfrm>
            <a:off x="5334000" y="5105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43600" y="5638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Rechteck 121"/>
          <p:cNvSpPr/>
          <p:nvPr/>
        </p:nvSpPr>
        <p:spPr bwMode="auto">
          <a:xfrm>
            <a:off x="5029200" y="35814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3" name="Gerade Verbindung 122"/>
          <p:cNvCxnSpPr/>
          <p:nvPr/>
        </p:nvCxnSpPr>
        <p:spPr bwMode="auto">
          <a:xfrm flipV="1">
            <a:off x="51054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 flipV="1">
            <a:off x="51054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 flipH="1">
            <a:off x="4876800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6" name="Textfeld 125"/>
          <p:cNvSpPr txBox="1"/>
          <p:nvPr/>
        </p:nvSpPr>
        <p:spPr>
          <a:xfrm>
            <a:off x="5638800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42672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128" name="Textfeld 127"/>
          <p:cNvSpPr txBox="1"/>
          <p:nvPr/>
        </p:nvSpPr>
        <p:spPr>
          <a:xfrm>
            <a:off x="53340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29" name="Gerade Verbindung 128"/>
          <p:cNvCxnSpPr/>
          <p:nvPr/>
        </p:nvCxnSpPr>
        <p:spPr bwMode="auto">
          <a:xfrm flipH="1">
            <a:off x="4876800" y="5638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V="1">
            <a:off x="61722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233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 smtClean="0"/>
              <a:t>Inverter </a:t>
            </a:r>
            <a:r>
              <a:rPr lang="de-DE" dirty="0"/>
              <a:t>als RTL Logik </a:t>
            </a:r>
            <a:endParaRPr lang="de-DE" dirty="0" smtClean="0"/>
          </a:p>
          <a:p>
            <a:r>
              <a:rPr lang="de-DE" dirty="0" smtClean="0"/>
              <a:t>NMOS </a:t>
            </a:r>
            <a:r>
              <a:rPr lang="de-DE" dirty="0"/>
              <a:t>und </a:t>
            </a:r>
            <a:r>
              <a:rPr lang="de-DE" dirty="0" err="1"/>
              <a:t>Pullup</a:t>
            </a:r>
            <a:r>
              <a:rPr lang="de-DE" dirty="0"/>
              <a:t> oder mit PMOS und </a:t>
            </a:r>
            <a:r>
              <a:rPr lang="de-DE" dirty="0" err="1"/>
              <a:t>Pulldown</a:t>
            </a:r>
            <a:r>
              <a:rPr lang="de-DE" dirty="0"/>
              <a:t> </a:t>
            </a:r>
            <a:r>
              <a:rPr lang="de-DE" dirty="0" smtClean="0"/>
              <a:t>Widerstand</a:t>
            </a:r>
          </a:p>
          <a:p>
            <a:r>
              <a:rPr lang="de-DE" dirty="0" smtClean="0"/>
              <a:t>-&gt; CMOS </a:t>
            </a:r>
            <a:r>
              <a:rPr lang="de-DE" dirty="0"/>
              <a:t>Inverter. </a:t>
            </a:r>
            <a:endParaRPr lang="de-DE" dirty="0" smtClean="0"/>
          </a:p>
          <a:p>
            <a:r>
              <a:rPr lang="de-DE" dirty="0" smtClean="0"/>
              <a:t>Vorteile </a:t>
            </a:r>
            <a:r>
              <a:rPr lang="de-DE" dirty="0"/>
              <a:t>sind kein DC Strom und ein kleines Layout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grpSp>
        <p:nvGrpSpPr>
          <p:cNvPr id="61" name="Gruppieren 60"/>
          <p:cNvGrpSpPr/>
          <p:nvPr/>
        </p:nvGrpSpPr>
        <p:grpSpPr>
          <a:xfrm>
            <a:off x="3657600" y="3685401"/>
            <a:ext cx="533400" cy="762000"/>
            <a:chOff x="1524000" y="3048000"/>
            <a:chExt cx="533400" cy="762000"/>
          </a:xfrm>
        </p:grpSpPr>
        <p:grpSp>
          <p:nvGrpSpPr>
            <p:cNvPr id="62" name="Gruppieren 6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4" name="Ellipse 6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75" name="Gerade Verbindung 74"/>
          <p:cNvCxnSpPr/>
          <p:nvPr/>
        </p:nvCxnSpPr>
        <p:spPr bwMode="auto">
          <a:xfrm>
            <a:off x="3830897" y="56666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810000" y="36854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3810000" y="3408402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3886200" y="566660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131" name="Rechteck 130"/>
          <p:cNvSpPr/>
          <p:nvPr/>
        </p:nvSpPr>
        <p:spPr bwMode="auto">
          <a:xfrm>
            <a:off x="4114800" y="4828401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2" name="Gerade Verbindung 131"/>
          <p:cNvCxnSpPr>
            <a:endCxn id="131" idx="2"/>
          </p:cNvCxnSpPr>
          <p:nvPr/>
        </p:nvCxnSpPr>
        <p:spPr bwMode="auto">
          <a:xfrm flipV="1">
            <a:off x="4191000" y="5209401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mit Pfeil 132"/>
          <p:cNvCxnSpPr>
            <a:stCxn id="70" idx="1"/>
          </p:cNvCxnSpPr>
          <p:nvPr/>
        </p:nvCxnSpPr>
        <p:spPr bwMode="auto">
          <a:xfrm>
            <a:off x="4191001" y="4447401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H="1">
            <a:off x="3124200" y="4066401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 flipV="1">
            <a:off x="4191000" y="4447401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6" name="Gruppieren 135"/>
          <p:cNvGrpSpPr/>
          <p:nvPr/>
        </p:nvGrpSpPr>
        <p:grpSpPr>
          <a:xfrm>
            <a:off x="1295400" y="4904601"/>
            <a:ext cx="533400" cy="762000"/>
            <a:chOff x="1600200" y="4419600"/>
            <a:chExt cx="533400" cy="762000"/>
          </a:xfrm>
        </p:grpSpPr>
        <p:sp>
          <p:nvSpPr>
            <p:cNvPr id="13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45" name="Gerade Verbindung 144"/>
          <p:cNvCxnSpPr/>
          <p:nvPr/>
        </p:nvCxnSpPr>
        <p:spPr bwMode="auto">
          <a:xfrm>
            <a:off x="1295400" y="56666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1295400" y="35330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7" name="Textfeld 146"/>
          <p:cNvSpPr txBox="1"/>
          <p:nvPr/>
        </p:nvSpPr>
        <p:spPr>
          <a:xfrm>
            <a:off x="1219200" y="3256002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148" name="Textfeld 147"/>
          <p:cNvSpPr txBox="1"/>
          <p:nvPr/>
        </p:nvSpPr>
        <p:spPr>
          <a:xfrm>
            <a:off x="1350703" y="566660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158" name="Rechteck 157"/>
          <p:cNvSpPr/>
          <p:nvPr/>
        </p:nvSpPr>
        <p:spPr bwMode="auto">
          <a:xfrm>
            <a:off x="1752600" y="3761601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9" name="Gerade Verbindung 158"/>
          <p:cNvCxnSpPr>
            <a:stCxn id="158" idx="0"/>
          </p:cNvCxnSpPr>
          <p:nvPr/>
        </p:nvCxnSpPr>
        <p:spPr bwMode="auto">
          <a:xfrm flipV="1">
            <a:off x="1828800" y="3533001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>
            <a:stCxn id="158" idx="2"/>
            <a:endCxn id="142" idx="1"/>
          </p:cNvCxnSpPr>
          <p:nvPr/>
        </p:nvCxnSpPr>
        <p:spPr bwMode="auto">
          <a:xfrm>
            <a:off x="1828800" y="4142601"/>
            <a:ext cx="1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mit Pfeil 168"/>
          <p:cNvCxnSpPr/>
          <p:nvPr/>
        </p:nvCxnSpPr>
        <p:spPr bwMode="auto">
          <a:xfrm>
            <a:off x="182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>
            <a:off x="7259898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7239001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Textfeld 171"/>
          <p:cNvSpPr txBox="1"/>
          <p:nvPr/>
        </p:nvSpPr>
        <p:spPr>
          <a:xfrm>
            <a:off x="7239001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173" name="Textfeld 172"/>
          <p:cNvSpPr txBox="1"/>
          <p:nvPr/>
        </p:nvSpPr>
        <p:spPr>
          <a:xfrm>
            <a:off x="7315201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174" name="Gerade Verbindung mit Pfeil 173"/>
          <p:cNvCxnSpPr/>
          <p:nvPr/>
        </p:nvCxnSpPr>
        <p:spPr bwMode="auto">
          <a:xfrm>
            <a:off x="7620001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H="1">
            <a:off x="6553201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6" name="Gruppieren 175"/>
          <p:cNvGrpSpPr/>
          <p:nvPr/>
        </p:nvGrpSpPr>
        <p:grpSpPr>
          <a:xfrm>
            <a:off x="7086601" y="4876800"/>
            <a:ext cx="533400" cy="762000"/>
            <a:chOff x="1600200" y="4419600"/>
            <a:chExt cx="533400" cy="762000"/>
          </a:xfrm>
        </p:grpSpPr>
        <p:sp>
          <p:nvSpPr>
            <p:cNvPr id="17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5" name="Gruppieren 184"/>
          <p:cNvGrpSpPr/>
          <p:nvPr/>
        </p:nvGrpSpPr>
        <p:grpSpPr>
          <a:xfrm>
            <a:off x="7086601" y="4114800"/>
            <a:ext cx="533400" cy="762000"/>
            <a:chOff x="1524000" y="3048000"/>
            <a:chExt cx="533400" cy="762000"/>
          </a:xfrm>
        </p:grpSpPr>
        <p:grpSp>
          <p:nvGrpSpPr>
            <p:cNvPr id="186" name="Gruppieren 185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88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9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0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1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2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3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4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95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87" name="Ellipse 186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96" name="Gerade Verbindung 195"/>
          <p:cNvCxnSpPr/>
          <p:nvPr/>
        </p:nvCxnSpPr>
        <p:spPr bwMode="auto">
          <a:xfrm>
            <a:off x="7086601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509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 smtClean="0"/>
              <a:t>NAND, NOR und </a:t>
            </a:r>
            <a:r>
              <a:rPr lang="de-DE" dirty="0" err="1" smtClean="0"/>
              <a:t>co.</a:t>
            </a:r>
            <a:r>
              <a:rPr lang="de-DE" dirty="0" smtClean="0"/>
              <a:t> als CMOS</a:t>
            </a:r>
          </a:p>
          <a:p>
            <a:r>
              <a:rPr lang="de-DE" dirty="0"/>
              <a:t>Wie </a:t>
            </a:r>
            <a:r>
              <a:rPr lang="de-DE" dirty="0" smtClean="0"/>
              <a:t>wird </a:t>
            </a:r>
            <a:r>
              <a:rPr lang="de-DE" dirty="0"/>
              <a:t>ein CMOS </a:t>
            </a:r>
            <a:r>
              <a:rPr lang="de-DE" dirty="0" smtClean="0"/>
              <a:t>Gate gemacht</a:t>
            </a:r>
            <a:r>
              <a:rPr lang="de-DE" dirty="0" smtClean="0"/>
              <a:t>?</a:t>
            </a:r>
          </a:p>
          <a:p>
            <a:r>
              <a:rPr lang="de-DE" dirty="0" smtClean="0"/>
              <a:t>Wenn NMOS Teil leitet, soll PMOS Teil nicht leiten, und umgekehrt</a:t>
            </a:r>
          </a:p>
          <a:p>
            <a:r>
              <a:rPr lang="de-DE" dirty="0" smtClean="0"/>
              <a:t>Kein Kurzschluss VDD-GND, </a:t>
            </a:r>
            <a:r>
              <a:rPr lang="de-DE" dirty="0" smtClean="0"/>
              <a:t>oder </a:t>
            </a:r>
            <a:r>
              <a:rPr lang="de-DE" dirty="0" err="1" smtClean="0"/>
              <a:t>floating</a:t>
            </a:r>
            <a:r>
              <a:rPr lang="de-DE" dirty="0" smtClean="0"/>
              <a:t>-</a:t>
            </a:r>
            <a:r>
              <a:rPr lang="de-DE" dirty="0" smtClean="0"/>
              <a:t>Ausgang</a:t>
            </a:r>
            <a:endParaRPr lang="de-DE" dirty="0" smtClean="0"/>
          </a:p>
          <a:p>
            <a:r>
              <a:rPr lang="de-DE" dirty="0"/>
              <a:t>Jede Zeile mit </a:t>
            </a:r>
            <a:r>
              <a:rPr lang="de-DE" dirty="0" smtClean="0"/>
              <a:t>dem Ergebnis </a:t>
            </a:r>
            <a:r>
              <a:rPr lang="de-DE" dirty="0"/>
              <a:t>0 </a:t>
            </a:r>
            <a:r>
              <a:rPr lang="de-DE" dirty="0" smtClean="0"/>
              <a:t>-&gt; Serienschaltung </a:t>
            </a:r>
            <a:r>
              <a:rPr lang="de-DE" dirty="0"/>
              <a:t>von zwei (oder mehreren) NMOS Transistoren die nur für die Eingangswerte dieser Zeile </a:t>
            </a:r>
            <a:r>
              <a:rPr lang="de-DE" dirty="0" smtClean="0"/>
              <a:t>leiten</a:t>
            </a:r>
          </a:p>
          <a:p>
            <a:r>
              <a:rPr lang="de-DE" dirty="0"/>
              <a:t>Man muss alle Eingänge </a:t>
            </a:r>
            <a:r>
              <a:rPr lang="de-DE" dirty="0" smtClean="0"/>
              <a:t>= null invertieren.</a:t>
            </a:r>
          </a:p>
          <a:p>
            <a:r>
              <a:rPr lang="de-DE" dirty="0"/>
              <a:t>Das ganze NMOS Netzwerk ist die Parallelschaltung </a:t>
            </a:r>
            <a:r>
              <a:rPr lang="de-DE" dirty="0" smtClean="0"/>
              <a:t>aller Reihenschaltungen, </a:t>
            </a:r>
            <a:r>
              <a:rPr lang="de-DE" dirty="0"/>
              <a:t>die </a:t>
            </a:r>
            <a:r>
              <a:rPr lang="de-DE" dirty="0" smtClean="0"/>
              <a:t>Zeilen </a:t>
            </a:r>
            <a:r>
              <a:rPr lang="de-DE" dirty="0"/>
              <a:t>= 0 entsprechen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989752"/>
              </p:ext>
            </p:extLst>
          </p:nvPr>
        </p:nvGraphicFramePr>
        <p:xfrm>
          <a:off x="712190" y="46228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609600" y="4368800"/>
            <a:ext cx="731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EXNOR</a:t>
            </a:r>
            <a:endParaRPr lang="de-DE" dirty="0"/>
          </a:p>
        </p:txBody>
      </p:sp>
      <p:sp>
        <p:nvSpPr>
          <p:cNvPr id="5" name="Ellipse 4"/>
          <p:cNvSpPr/>
          <p:nvPr/>
        </p:nvSpPr>
        <p:spPr bwMode="auto">
          <a:xfrm>
            <a:off x="304800" y="5359400"/>
            <a:ext cx="19812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77" name="Gruppieren 76"/>
          <p:cNvGrpSpPr/>
          <p:nvPr/>
        </p:nvGrpSpPr>
        <p:grpSpPr>
          <a:xfrm>
            <a:off x="3581400" y="4826000"/>
            <a:ext cx="533400" cy="762000"/>
            <a:chOff x="1600200" y="4419600"/>
            <a:chExt cx="533400" cy="762000"/>
          </a:xfrm>
        </p:grpSpPr>
        <p:sp>
          <p:nvSpPr>
            <p:cNvPr id="7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6" name="Gruppieren 85"/>
          <p:cNvGrpSpPr/>
          <p:nvPr/>
        </p:nvGrpSpPr>
        <p:grpSpPr>
          <a:xfrm>
            <a:off x="3581400" y="40640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4140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483560" y="49022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5588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6" name="Gruppieren 95"/>
          <p:cNvGrpSpPr/>
          <p:nvPr/>
        </p:nvGrpSpPr>
        <p:grpSpPr>
          <a:xfrm>
            <a:off x="4876800" y="5511800"/>
            <a:ext cx="533400" cy="762000"/>
            <a:chOff x="1600200" y="4419600"/>
            <a:chExt cx="533400" cy="762000"/>
          </a:xfrm>
        </p:grpSpPr>
        <p:sp>
          <p:nvSpPr>
            <p:cNvPr id="9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7" name="Gruppieren 106"/>
          <p:cNvGrpSpPr/>
          <p:nvPr/>
        </p:nvGrpSpPr>
        <p:grpSpPr>
          <a:xfrm>
            <a:off x="4876800" y="4749800"/>
            <a:ext cx="533400" cy="762000"/>
            <a:chOff x="1600200" y="4419600"/>
            <a:chExt cx="533400" cy="762000"/>
          </a:xfrm>
        </p:grpSpPr>
        <p:sp>
          <p:nvSpPr>
            <p:cNvPr id="10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6" name="Textfeld 115"/>
          <p:cNvSpPr txBox="1"/>
          <p:nvPr/>
        </p:nvSpPr>
        <p:spPr>
          <a:xfrm>
            <a:off x="4778960" y="4826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7" name="Textfeld 116"/>
          <p:cNvSpPr txBox="1"/>
          <p:nvPr/>
        </p:nvSpPr>
        <p:spPr>
          <a:xfrm>
            <a:off x="4800600" y="558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18" name="Gerade Verbindung 117"/>
          <p:cNvCxnSpPr/>
          <p:nvPr/>
        </p:nvCxnSpPr>
        <p:spPr bwMode="auto">
          <a:xfrm flipH="1">
            <a:off x="5181600" y="627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2362200" y="5207000"/>
            <a:ext cx="9906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Ellipse 118"/>
          <p:cNvSpPr/>
          <p:nvPr/>
        </p:nvSpPr>
        <p:spPr bwMode="auto">
          <a:xfrm>
            <a:off x="381000" y="5740400"/>
            <a:ext cx="1981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0" name="Gerade Verbindung mit Pfeil 119"/>
          <p:cNvCxnSpPr/>
          <p:nvPr/>
        </p:nvCxnSpPr>
        <p:spPr bwMode="auto">
          <a:xfrm>
            <a:off x="2438400" y="5969000"/>
            <a:ext cx="2133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4114800" y="4064000"/>
            <a:ext cx="12954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Rechteck 3"/>
          <p:cNvSpPr/>
          <p:nvPr/>
        </p:nvSpPr>
        <p:spPr bwMode="auto">
          <a:xfrm>
            <a:off x="7010400" y="41148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PMOS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Rechteck 54"/>
          <p:cNvSpPr/>
          <p:nvPr/>
        </p:nvSpPr>
        <p:spPr bwMode="auto">
          <a:xfrm>
            <a:off x="7010400" y="54864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  <a:endParaRPr kumimoji="0" lang="de-DE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>
            <a:stCxn id="4" idx="2"/>
            <a:endCxn id="55" idx="0"/>
          </p:cNvCxnSpPr>
          <p:nvPr/>
        </p:nvCxnSpPr>
        <p:spPr bwMode="auto">
          <a:xfrm>
            <a:off x="7467600" y="5029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7467600" y="5257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66294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629400" y="5943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6629400" y="4572000"/>
            <a:ext cx="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7467600" y="3962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7315200" y="3962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7467600" y="6400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7391400" y="6553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2456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/>
              <a:t>PMOS Teil macht man </a:t>
            </a:r>
            <a:r>
              <a:rPr lang="de-DE" dirty="0" smtClean="0"/>
              <a:t>dual</a:t>
            </a:r>
          </a:p>
          <a:p>
            <a:r>
              <a:rPr lang="de-DE" dirty="0"/>
              <a:t>Beachten wir, dass PMOS für niedriges Gate-Potential </a:t>
            </a:r>
            <a:r>
              <a:rPr lang="de-DE" dirty="0" smtClean="0"/>
              <a:t>leitet</a:t>
            </a:r>
          </a:p>
          <a:p>
            <a:r>
              <a:rPr lang="de-DE" dirty="0"/>
              <a:t>Man muss alle Eingänge </a:t>
            </a:r>
            <a:r>
              <a:rPr lang="de-DE" dirty="0" smtClean="0"/>
              <a:t>= eins invertieren</a:t>
            </a:r>
            <a:r>
              <a:rPr lang="de-DE" dirty="0"/>
              <a:t>.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455397"/>
              </p:ext>
            </p:extLst>
          </p:nvPr>
        </p:nvGraphicFramePr>
        <p:xfrm>
          <a:off x="712190" y="4597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609600" y="4343400"/>
            <a:ext cx="731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EXNOR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40386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4114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4038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7" name="Gruppieren 106"/>
          <p:cNvGrpSpPr/>
          <p:nvPr/>
        </p:nvGrpSpPr>
        <p:grpSpPr>
          <a:xfrm>
            <a:off x="4876800" y="4724400"/>
            <a:ext cx="533400" cy="762000"/>
            <a:chOff x="1600200" y="4419600"/>
            <a:chExt cx="533400" cy="762000"/>
          </a:xfrm>
        </p:grpSpPr>
        <p:sp>
          <p:nvSpPr>
            <p:cNvPr id="10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6" name="Textfeld 115"/>
          <p:cNvSpPr txBox="1"/>
          <p:nvPr/>
        </p:nvSpPr>
        <p:spPr>
          <a:xfrm>
            <a:off x="4778960" y="4800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7" name="Textfeld 116"/>
          <p:cNvSpPr txBox="1"/>
          <p:nvPr/>
        </p:nvSpPr>
        <p:spPr>
          <a:xfrm>
            <a:off x="4778960" y="5562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18" name="Gerade Verbindung 117"/>
          <p:cNvCxnSpPr/>
          <p:nvPr/>
        </p:nvCxnSpPr>
        <p:spPr bwMode="auto">
          <a:xfrm flipH="1">
            <a:off x="51816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2362200" y="5181600"/>
            <a:ext cx="9906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Ellipse 118"/>
          <p:cNvSpPr/>
          <p:nvPr/>
        </p:nvSpPr>
        <p:spPr bwMode="auto">
          <a:xfrm>
            <a:off x="304800" y="6019800"/>
            <a:ext cx="1981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0" name="Gerade Verbindung mit Pfeil 119"/>
          <p:cNvCxnSpPr/>
          <p:nvPr/>
        </p:nvCxnSpPr>
        <p:spPr bwMode="auto">
          <a:xfrm>
            <a:off x="2438400" y="5943600"/>
            <a:ext cx="2133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1" name="Ellipse 120"/>
          <p:cNvSpPr/>
          <p:nvPr/>
        </p:nvSpPr>
        <p:spPr bwMode="auto">
          <a:xfrm>
            <a:off x="304800" y="4953000"/>
            <a:ext cx="19812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22" name="Gruppieren 121"/>
          <p:cNvGrpSpPr/>
          <p:nvPr/>
        </p:nvGrpSpPr>
        <p:grpSpPr>
          <a:xfrm>
            <a:off x="3581400" y="40386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48006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64" name="Gruppieren 163"/>
          <p:cNvGrpSpPr/>
          <p:nvPr/>
        </p:nvGrpSpPr>
        <p:grpSpPr>
          <a:xfrm>
            <a:off x="4876800" y="4724400"/>
            <a:ext cx="533400" cy="762000"/>
            <a:chOff x="1524000" y="3048000"/>
            <a:chExt cx="533400" cy="762000"/>
          </a:xfrm>
        </p:grpSpPr>
        <p:grpSp>
          <p:nvGrpSpPr>
            <p:cNvPr id="165" name="Gruppieren 16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6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0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66" name="Ellipse 16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04" name="Gruppieren 203"/>
          <p:cNvGrpSpPr/>
          <p:nvPr/>
        </p:nvGrpSpPr>
        <p:grpSpPr>
          <a:xfrm>
            <a:off x="4876800" y="5486400"/>
            <a:ext cx="533400" cy="762000"/>
            <a:chOff x="1524000" y="3048000"/>
            <a:chExt cx="533400" cy="762000"/>
          </a:xfrm>
        </p:grpSpPr>
        <p:grpSp>
          <p:nvGrpSpPr>
            <p:cNvPr id="205" name="Gruppieren 20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20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8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1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06" name="Ellipse 20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3" name="Gerade Verbindung 12"/>
          <p:cNvCxnSpPr>
            <a:stCxn id="161" idx="1"/>
          </p:cNvCxnSpPr>
          <p:nvPr/>
        </p:nvCxnSpPr>
        <p:spPr bwMode="auto">
          <a:xfrm>
            <a:off x="4114801" y="5562600"/>
            <a:ext cx="1295399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0421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 smtClean="0"/>
              <a:t>EXNOR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819992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609600" y="3810000"/>
            <a:ext cx="731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EXNOR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29718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7" name="Gruppieren 106"/>
          <p:cNvGrpSpPr/>
          <p:nvPr/>
        </p:nvGrpSpPr>
        <p:grpSpPr>
          <a:xfrm>
            <a:off x="4876800" y="2971800"/>
            <a:ext cx="533400" cy="762000"/>
            <a:chOff x="1600200" y="4419600"/>
            <a:chExt cx="533400" cy="762000"/>
          </a:xfrm>
        </p:grpSpPr>
        <p:sp>
          <p:nvSpPr>
            <p:cNvPr id="10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6" name="Textfeld 115"/>
          <p:cNvSpPr txBox="1"/>
          <p:nvPr/>
        </p:nvSpPr>
        <p:spPr>
          <a:xfrm>
            <a:off x="4778960" y="3048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7" name="Textfeld 116"/>
          <p:cNvSpPr txBox="1"/>
          <p:nvPr/>
        </p:nvSpPr>
        <p:spPr>
          <a:xfrm>
            <a:off x="4778960" y="3810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18" name="Gerade Verbindung 117"/>
          <p:cNvCxnSpPr/>
          <p:nvPr/>
        </p:nvCxnSpPr>
        <p:spPr bwMode="auto">
          <a:xfrm flipH="1">
            <a:off x="51816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35814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64" name="Gruppieren 163"/>
          <p:cNvGrpSpPr/>
          <p:nvPr/>
        </p:nvGrpSpPr>
        <p:grpSpPr>
          <a:xfrm>
            <a:off x="4876800" y="2971800"/>
            <a:ext cx="533400" cy="762000"/>
            <a:chOff x="1524000" y="3048000"/>
            <a:chExt cx="533400" cy="762000"/>
          </a:xfrm>
        </p:grpSpPr>
        <p:grpSp>
          <p:nvGrpSpPr>
            <p:cNvPr id="165" name="Gruppieren 16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6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0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66" name="Ellipse 16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04" name="Gruppieren 203"/>
          <p:cNvGrpSpPr/>
          <p:nvPr/>
        </p:nvGrpSpPr>
        <p:grpSpPr>
          <a:xfrm>
            <a:off x="4876800" y="3733800"/>
            <a:ext cx="533400" cy="762000"/>
            <a:chOff x="1524000" y="3048000"/>
            <a:chExt cx="533400" cy="762000"/>
          </a:xfrm>
        </p:grpSpPr>
        <p:grpSp>
          <p:nvGrpSpPr>
            <p:cNvPr id="205" name="Gruppieren 20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20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8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1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06" name="Ellipse 20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80" name="Gruppieren 79"/>
          <p:cNvGrpSpPr/>
          <p:nvPr/>
        </p:nvGrpSpPr>
        <p:grpSpPr>
          <a:xfrm>
            <a:off x="3581400" y="5257800"/>
            <a:ext cx="533400" cy="762000"/>
            <a:chOff x="1600200" y="4419600"/>
            <a:chExt cx="533400" cy="762000"/>
          </a:xfrm>
        </p:grpSpPr>
        <p:sp>
          <p:nvSpPr>
            <p:cNvPr id="8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348356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34" name="Gerade Verbindung 133"/>
          <p:cNvCxnSpPr/>
          <p:nvPr/>
        </p:nvCxnSpPr>
        <p:spPr bwMode="auto">
          <a:xfrm flipH="1">
            <a:off x="3886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5" name="Gruppieren 134"/>
          <p:cNvGrpSpPr/>
          <p:nvPr/>
        </p:nvGrpSpPr>
        <p:grpSpPr>
          <a:xfrm>
            <a:off x="48768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4" name="Gruppieren 143"/>
          <p:cNvGrpSpPr/>
          <p:nvPr/>
        </p:nvGrpSpPr>
        <p:grpSpPr>
          <a:xfrm>
            <a:off x="4876800" y="4495800"/>
            <a:ext cx="533400" cy="762000"/>
            <a:chOff x="1600200" y="4419600"/>
            <a:chExt cx="533400" cy="762000"/>
          </a:xfrm>
        </p:grpSpPr>
        <p:sp>
          <p:nvSpPr>
            <p:cNvPr id="14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0" name="Textfeld 169"/>
          <p:cNvSpPr txBox="1"/>
          <p:nvPr/>
        </p:nvSpPr>
        <p:spPr>
          <a:xfrm>
            <a:off x="4778960" y="457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71" name="Textfeld 170"/>
          <p:cNvSpPr txBox="1"/>
          <p:nvPr/>
        </p:nvSpPr>
        <p:spPr>
          <a:xfrm>
            <a:off x="48006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1816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 rot="10800000">
            <a:off x="54102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47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/>
              <a:t>Oft kann man die logische Funktion </a:t>
            </a:r>
            <a:r>
              <a:rPr lang="de-DE" dirty="0" smtClean="0"/>
              <a:t>vereinfachen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603221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712193" y="3810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29718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35814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80" name="Gruppieren 79"/>
          <p:cNvGrpSpPr/>
          <p:nvPr/>
        </p:nvGrpSpPr>
        <p:grpSpPr>
          <a:xfrm>
            <a:off x="3581400" y="5257800"/>
            <a:ext cx="533400" cy="762000"/>
            <a:chOff x="1600200" y="4419600"/>
            <a:chExt cx="533400" cy="762000"/>
          </a:xfrm>
        </p:grpSpPr>
        <p:sp>
          <p:nvSpPr>
            <p:cNvPr id="8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348356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34" name="Gerade Verbindung 133"/>
          <p:cNvCxnSpPr/>
          <p:nvPr/>
        </p:nvCxnSpPr>
        <p:spPr bwMode="auto">
          <a:xfrm flipH="1">
            <a:off x="3886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5" name="Gruppieren 134"/>
          <p:cNvGrpSpPr/>
          <p:nvPr/>
        </p:nvGrpSpPr>
        <p:grpSpPr>
          <a:xfrm>
            <a:off x="48768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4" name="Gruppieren 143"/>
          <p:cNvGrpSpPr/>
          <p:nvPr/>
        </p:nvGrpSpPr>
        <p:grpSpPr>
          <a:xfrm>
            <a:off x="4876800" y="4495800"/>
            <a:ext cx="533400" cy="762000"/>
            <a:chOff x="1600200" y="4419600"/>
            <a:chExt cx="533400" cy="762000"/>
          </a:xfrm>
        </p:grpSpPr>
        <p:sp>
          <p:nvSpPr>
            <p:cNvPr id="14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0" name="Textfeld 169"/>
          <p:cNvSpPr txBox="1"/>
          <p:nvPr/>
        </p:nvSpPr>
        <p:spPr>
          <a:xfrm>
            <a:off x="4778960" y="457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71" name="Textfeld 170"/>
          <p:cNvSpPr txBox="1"/>
          <p:nvPr/>
        </p:nvSpPr>
        <p:spPr>
          <a:xfrm>
            <a:off x="48006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1816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54102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9" name="Gruppieren 118"/>
          <p:cNvGrpSpPr/>
          <p:nvPr/>
        </p:nvGrpSpPr>
        <p:grpSpPr>
          <a:xfrm>
            <a:off x="6172200" y="5257800"/>
            <a:ext cx="533400" cy="762000"/>
            <a:chOff x="1600200" y="4419600"/>
            <a:chExt cx="533400" cy="762000"/>
          </a:xfrm>
        </p:grpSpPr>
        <p:sp>
          <p:nvSpPr>
            <p:cNvPr id="12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1" name="Gruppieren 180"/>
          <p:cNvGrpSpPr/>
          <p:nvPr/>
        </p:nvGrpSpPr>
        <p:grpSpPr>
          <a:xfrm>
            <a:off x="6172200" y="4495800"/>
            <a:ext cx="533400" cy="762000"/>
            <a:chOff x="1600200" y="4419600"/>
            <a:chExt cx="533400" cy="762000"/>
          </a:xfrm>
        </p:grpSpPr>
        <p:sp>
          <p:nvSpPr>
            <p:cNvPr id="18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0" name="Textfeld 189"/>
          <p:cNvSpPr txBox="1"/>
          <p:nvPr/>
        </p:nvSpPr>
        <p:spPr>
          <a:xfrm>
            <a:off x="6096001" y="4572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91" name="Textfeld 190"/>
          <p:cNvSpPr txBox="1"/>
          <p:nvPr/>
        </p:nvSpPr>
        <p:spPr>
          <a:xfrm>
            <a:off x="60960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92" name="Gerade Verbindung 191"/>
          <p:cNvCxnSpPr/>
          <p:nvPr/>
        </p:nvCxnSpPr>
        <p:spPr bwMode="auto">
          <a:xfrm flipH="1">
            <a:off x="64770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1905000" y="50292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Ellipse 6"/>
          <p:cNvSpPr/>
          <p:nvPr/>
        </p:nvSpPr>
        <p:spPr bwMode="auto">
          <a:xfrm>
            <a:off x="4572000" y="4343400"/>
            <a:ext cx="26670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 flipV="1">
            <a:off x="1828800" y="3657600"/>
            <a:ext cx="167640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mit Pfeil 110"/>
          <p:cNvCxnSpPr/>
          <p:nvPr/>
        </p:nvCxnSpPr>
        <p:spPr bwMode="auto">
          <a:xfrm>
            <a:off x="1905000" y="5410200"/>
            <a:ext cx="28194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mit Pfeil 112"/>
          <p:cNvCxnSpPr/>
          <p:nvPr/>
        </p:nvCxnSpPr>
        <p:spPr bwMode="auto">
          <a:xfrm>
            <a:off x="1905000" y="5791200"/>
            <a:ext cx="44958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9614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/>
              <a:t>Oft kann man die logische Funktion </a:t>
            </a:r>
            <a:r>
              <a:rPr lang="de-DE" dirty="0" smtClean="0"/>
              <a:t>vereinfachen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821300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712193" y="3810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29718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35814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80" name="Gruppieren 79"/>
          <p:cNvGrpSpPr/>
          <p:nvPr/>
        </p:nvGrpSpPr>
        <p:grpSpPr>
          <a:xfrm>
            <a:off x="3581400" y="5257800"/>
            <a:ext cx="533400" cy="762000"/>
            <a:chOff x="1600200" y="4419600"/>
            <a:chExt cx="533400" cy="762000"/>
          </a:xfrm>
        </p:grpSpPr>
        <p:sp>
          <p:nvSpPr>
            <p:cNvPr id="8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348356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34" name="Gerade Verbindung 133"/>
          <p:cNvCxnSpPr/>
          <p:nvPr/>
        </p:nvCxnSpPr>
        <p:spPr bwMode="auto">
          <a:xfrm flipH="1">
            <a:off x="3886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5" name="Gruppieren 134"/>
          <p:cNvGrpSpPr/>
          <p:nvPr/>
        </p:nvGrpSpPr>
        <p:grpSpPr>
          <a:xfrm>
            <a:off x="48768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1" name="Textfeld 170"/>
          <p:cNvSpPr txBox="1"/>
          <p:nvPr/>
        </p:nvSpPr>
        <p:spPr>
          <a:xfrm>
            <a:off x="48006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1816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>
            <a:stCxn id="141" idx="1"/>
          </p:cNvCxnSpPr>
          <p:nvPr/>
        </p:nvCxnSpPr>
        <p:spPr bwMode="auto">
          <a:xfrm flipH="1" flipV="1">
            <a:off x="5410200" y="4495800"/>
            <a:ext cx="1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6965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/>
              <a:t>Oft kann man die logische Funktion </a:t>
            </a:r>
            <a:r>
              <a:rPr lang="de-DE" dirty="0" smtClean="0"/>
              <a:t>vereinfachen</a:t>
            </a:r>
          </a:p>
          <a:p>
            <a:r>
              <a:rPr lang="de-DE" dirty="0"/>
              <a:t>CMOS </a:t>
            </a:r>
            <a:r>
              <a:rPr lang="de-DE" dirty="0" smtClean="0"/>
              <a:t>NOR</a:t>
            </a:r>
          </a:p>
          <a:p>
            <a:r>
              <a:rPr lang="de-DE" dirty="0" smtClean="0"/>
              <a:t>PMOS </a:t>
            </a:r>
            <a:r>
              <a:rPr lang="de-DE" dirty="0"/>
              <a:t>Netzwerk leitet für die Eingangskombination </a:t>
            </a:r>
            <a:r>
              <a:rPr lang="de-DE" dirty="0" smtClean="0"/>
              <a:t>00 – Reihenschaltung</a:t>
            </a:r>
          </a:p>
          <a:p>
            <a:r>
              <a:rPr lang="de-DE" dirty="0" smtClean="0"/>
              <a:t>NMOS </a:t>
            </a:r>
            <a:r>
              <a:rPr lang="de-DE" dirty="0"/>
              <a:t>Netzwerk leitet immer außer für </a:t>
            </a:r>
            <a:r>
              <a:rPr lang="de-DE" dirty="0" smtClean="0"/>
              <a:t>00 – Parallelschaltung.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527418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712193" y="3810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29718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35814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grpSp>
        <p:nvGrpSpPr>
          <p:cNvPr id="135" name="Gruppieren 134"/>
          <p:cNvGrpSpPr/>
          <p:nvPr/>
        </p:nvGrpSpPr>
        <p:grpSpPr>
          <a:xfrm>
            <a:off x="4876800" y="4495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1" name="Textfeld 170"/>
          <p:cNvSpPr txBox="1"/>
          <p:nvPr/>
        </p:nvSpPr>
        <p:spPr>
          <a:xfrm>
            <a:off x="48006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181600" y="5257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2133600" y="51054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3886200" y="5257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95045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 smtClean="0"/>
              <a:t>CMOS NAND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428217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665706" y="381000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NAND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48006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5181600" y="373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4876800" y="3733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grpSp>
        <p:nvGrpSpPr>
          <p:cNvPr id="135" name="Gruppieren 134"/>
          <p:cNvGrpSpPr/>
          <p:nvPr/>
        </p:nvGrpSpPr>
        <p:grpSpPr>
          <a:xfrm>
            <a:off x="35814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1" name="Textfeld 170"/>
          <p:cNvSpPr txBox="1"/>
          <p:nvPr/>
        </p:nvSpPr>
        <p:spPr>
          <a:xfrm>
            <a:off x="35052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3886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2133600" y="51054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5410200" y="4495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H="1">
            <a:off x="3886200" y="373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2198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r>
              <a:rPr lang="de-DE" dirty="0"/>
              <a:t>Es ist leicht die NAND und NOR auf mehr als 2 Eingänge zu </a:t>
            </a:r>
            <a:r>
              <a:rPr lang="de-DE" dirty="0" smtClean="0"/>
              <a:t>erweitern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6282121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986721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67056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64008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5105400" y="2971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99" name="Gruppieren 98"/>
          <p:cNvGrpSpPr/>
          <p:nvPr/>
        </p:nvGrpSpPr>
        <p:grpSpPr>
          <a:xfrm>
            <a:off x="5105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4986721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grpSp>
        <p:nvGrpSpPr>
          <p:cNvPr id="135" name="Gruppieren 134"/>
          <p:cNvGrpSpPr/>
          <p:nvPr/>
        </p:nvGrpSpPr>
        <p:grpSpPr>
          <a:xfrm>
            <a:off x="51054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1" name="Textfeld 170"/>
          <p:cNvSpPr txBox="1"/>
          <p:nvPr/>
        </p:nvSpPr>
        <p:spPr>
          <a:xfrm>
            <a:off x="4986721" y="5334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410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5638800" y="3733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6934200" y="3733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H="1">
            <a:off x="5410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7" name="Gruppieren 56"/>
          <p:cNvGrpSpPr/>
          <p:nvPr/>
        </p:nvGrpSpPr>
        <p:grpSpPr>
          <a:xfrm>
            <a:off x="5105400" y="3733800"/>
            <a:ext cx="533400" cy="762000"/>
            <a:chOff x="1600200" y="4419600"/>
            <a:chExt cx="533400" cy="762000"/>
          </a:xfrm>
        </p:grpSpPr>
        <p:sp>
          <p:nvSpPr>
            <p:cNvPr id="5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7" name="Textfeld 66"/>
          <p:cNvSpPr txBox="1"/>
          <p:nvPr/>
        </p:nvSpPr>
        <p:spPr>
          <a:xfrm>
            <a:off x="4986721" y="3810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7501321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cxnSp>
        <p:nvCxnSpPr>
          <p:cNvPr id="69" name="Gerade Verbindung 68"/>
          <p:cNvCxnSpPr/>
          <p:nvPr/>
        </p:nvCxnSpPr>
        <p:spPr bwMode="auto">
          <a:xfrm flipH="1">
            <a:off x="79248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0" name="Gruppieren 69"/>
          <p:cNvGrpSpPr/>
          <p:nvPr/>
        </p:nvGrpSpPr>
        <p:grpSpPr>
          <a:xfrm>
            <a:off x="7620000" y="2971800"/>
            <a:ext cx="533400" cy="762000"/>
            <a:chOff x="1524000" y="3048000"/>
            <a:chExt cx="533400" cy="762000"/>
          </a:xfrm>
        </p:grpSpPr>
        <p:grpSp>
          <p:nvGrpSpPr>
            <p:cNvPr id="73" name="Gruppieren 7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7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8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4" name="Ellipse 7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4" name="Gerade Verbindung 83"/>
          <p:cNvCxnSpPr/>
          <p:nvPr/>
        </p:nvCxnSpPr>
        <p:spPr bwMode="auto">
          <a:xfrm flipH="1">
            <a:off x="8153400" y="373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28800" y="5666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533400" y="5666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87" name="Gerade Verbindung 86"/>
          <p:cNvCxnSpPr/>
          <p:nvPr/>
        </p:nvCxnSpPr>
        <p:spPr bwMode="auto">
          <a:xfrm flipH="1" flipV="1">
            <a:off x="2252279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9" name="Gruppieren 88"/>
          <p:cNvGrpSpPr/>
          <p:nvPr/>
        </p:nvGrpSpPr>
        <p:grpSpPr>
          <a:xfrm>
            <a:off x="1947479" y="5257800"/>
            <a:ext cx="533400" cy="762000"/>
            <a:chOff x="1600200" y="4419600"/>
            <a:chExt cx="533400" cy="762000"/>
          </a:xfrm>
        </p:grpSpPr>
        <p:sp>
          <p:nvSpPr>
            <p:cNvPr id="9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9" name="Gruppieren 108"/>
          <p:cNvGrpSpPr/>
          <p:nvPr/>
        </p:nvGrpSpPr>
        <p:grpSpPr>
          <a:xfrm>
            <a:off x="652079" y="5257800"/>
            <a:ext cx="533400" cy="762000"/>
            <a:chOff x="1600200" y="4419600"/>
            <a:chExt cx="533400" cy="762000"/>
          </a:xfrm>
        </p:grpSpPr>
        <p:sp>
          <p:nvSpPr>
            <p:cNvPr id="11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9" name="Gruppieren 118"/>
          <p:cNvGrpSpPr/>
          <p:nvPr/>
        </p:nvGrpSpPr>
        <p:grpSpPr>
          <a:xfrm flipV="1">
            <a:off x="652079" y="3733800"/>
            <a:ext cx="533400" cy="762000"/>
            <a:chOff x="1600200" y="4419600"/>
            <a:chExt cx="533400" cy="762000"/>
          </a:xfrm>
        </p:grpSpPr>
        <p:sp>
          <p:nvSpPr>
            <p:cNvPr id="12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8" name="Textfeld 147"/>
          <p:cNvSpPr txBox="1"/>
          <p:nvPr/>
        </p:nvSpPr>
        <p:spPr>
          <a:xfrm>
            <a:off x="533400" y="4142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grpSp>
        <p:nvGrpSpPr>
          <p:cNvPr id="158" name="Gruppieren 157"/>
          <p:cNvGrpSpPr/>
          <p:nvPr/>
        </p:nvGrpSpPr>
        <p:grpSpPr>
          <a:xfrm flipV="1">
            <a:off x="652079" y="2971800"/>
            <a:ext cx="533400" cy="762000"/>
            <a:chOff x="1600200" y="4419600"/>
            <a:chExt cx="533400" cy="762000"/>
          </a:xfrm>
        </p:grpSpPr>
        <p:sp>
          <p:nvSpPr>
            <p:cNvPr id="15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4" name="Textfeld 173"/>
          <p:cNvSpPr txBox="1"/>
          <p:nvPr/>
        </p:nvSpPr>
        <p:spPr>
          <a:xfrm>
            <a:off x="533400" y="3380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175" name="Gerade Verbindung 174"/>
          <p:cNvCxnSpPr/>
          <p:nvPr/>
        </p:nvCxnSpPr>
        <p:spPr bwMode="auto">
          <a:xfrm flipH="1" flipV="1">
            <a:off x="956879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 flipV="1">
            <a:off x="1185479" y="5257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H="1" flipV="1">
            <a:off x="2480879" y="5257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 flipH="1" flipV="1">
            <a:off x="956879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9" name="Gruppieren 178"/>
          <p:cNvGrpSpPr/>
          <p:nvPr/>
        </p:nvGrpSpPr>
        <p:grpSpPr>
          <a:xfrm flipV="1">
            <a:off x="652079" y="4495800"/>
            <a:ext cx="533400" cy="762000"/>
            <a:chOff x="1600200" y="4419600"/>
            <a:chExt cx="533400" cy="762000"/>
          </a:xfrm>
        </p:grpSpPr>
        <p:sp>
          <p:nvSpPr>
            <p:cNvPr id="18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8" name="Textfeld 187"/>
          <p:cNvSpPr txBox="1"/>
          <p:nvPr/>
        </p:nvSpPr>
        <p:spPr>
          <a:xfrm>
            <a:off x="533400" y="4904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sp>
        <p:nvSpPr>
          <p:cNvPr id="189" name="Textfeld 188"/>
          <p:cNvSpPr txBox="1"/>
          <p:nvPr/>
        </p:nvSpPr>
        <p:spPr>
          <a:xfrm>
            <a:off x="3048000" y="5666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cxnSp>
        <p:nvCxnSpPr>
          <p:cNvPr id="190" name="Gerade Verbindung 189"/>
          <p:cNvCxnSpPr/>
          <p:nvPr/>
        </p:nvCxnSpPr>
        <p:spPr bwMode="auto">
          <a:xfrm flipH="1" flipV="1">
            <a:off x="3471479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2" name="Gruppieren 191"/>
          <p:cNvGrpSpPr/>
          <p:nvPr/>
        </p:nvGrpSpPr>
        <p:grpSpPr>
          <a:xfrm>
            <a:off x="3166679" y="5257800"/>
            <a:ext cx="533400" cy="762000"/>
            <a:chOff x="1600200" y="4419600"/>
            <a:chExt cx="533400" cy="762000"/>
          </a:xfrm>
        </p:grpSpPr>
        <p:sp>
          <p:nvSpPr>
            <p:cNvPr id="19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0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02" name="Gerade Verbindung 201"/>
          <p:cNvCxnSpPr/>
          <p:nvPr/>
        </p:nvCxnSpPr>
        <p:spPr bwMode="auto">
          <a:xfrm flipH="1" flipV="1">
            <a:off x="3700079" y="5257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3" name="Ellipse 202"/>
          <p:cNvSpPr/>
          <p:nvPr/>
        </p:nvSpPr>
        <p:spPr bwMode="auto">
          <a:xfrm flipV="1">
            <a:off x="804479" y="4800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4" name="Ellipse 203"/>
          <p:cNvSpPr/>
          <p:nvPr/>
        </p:nvSpPr>
        <p:spPr bwMode="auto">
          <a:xfrm flipV="1">
            <a:off x="804479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" name="Ellipse 204"/>
          <p:cNvSpPr/>
          <p:nvPr/>
        </p:nvSpPr>
        <p:spPr bwMode="auto">
          <a:xfrm flipV="1">
            <a:off x="804479" y="3276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7" name="Gerade Verbindung 206"/>
          <p:cNvCxnSpPr/>
          <p:nvPr/>
        </p:nvCxnSpPr>
        <p:spPr bwMode="auto">
          <a:xfrm>
            <a:off x="1905000" y="182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>
            <a:off x="1905000" y="2286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1" name="Bogen 210"/>
          <p:cNvSpPr/>
          <p:nvPr/>
        </p:nvSpPr>
        <p:spPr bwMode="auto">
          <a:xfrm>
            <a:off x="2133600" y="15240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2" name="Bogen 211"/>
          <p:cNvSpPr/>
          <p:nvPr/>
        </p:nvSpPr>
        <p:spPr bwMode="auto">
          <a:xfrm>
            <a:off x="2057400" y="15240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3" name="Bogen 212"/>
          <p:cNvSpPr/>
          <p:nvPr/>
        </p:nvSpPr>
        <p:spPr bwMode="auto">
          <a:xfrm flipV="1">
            <a:off x="2057400" y="10668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4" name="Gerade Verbindung 213"/>
          <p:cNvCxnSpPr>
            <a:endCxn id="211" idx="0"/>
          </p:cNvCxnSpPr>
          <p:nvPr/>
        </p:nvCxnSpPr>
        <p:spPr bwMode="auto">
          <a:xfrm flipH="1">
            <a:off x="2324100" y="15240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214"/>
          <p:cNvCxnSpPr/>
          <p:nvPr/>
        </p:nvCxnSpPr>
        <p:spPr bwMode="auto">
          <a:xfrm flipH="1">
            <a:off x="2286000" y="25908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6" name="Ellipse 215"/>
          <p:cNvSpPr/>
          <p:nvPr/>
        </p:nvSpPr>
        <p:spPr bwMode="auto">
          <a:xfrm>
            <a:off x="33528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8" name="Gerade Verbindung 217"/>
          <p:cNvCxnSpPr/>
          <p:nvPr/>
        </p:nvCxnSpPr>
        <p:spPr bwMode="auto">
          <a:xfrm>
            <a:off x="5486400" y="182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Gerade Verbindung 218"/>
          <p:cNvCxnSpPr/>
          <p:nvPr/>
        </p:nvCxnSpPr>
        <p:spPr bwMode="auto">
          <a:xfrm>
            <a:off x="5486400" y="2286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 Verbindung 219"/>
          <p:cNvCxnSpPr/>
          <p:nvPr/>
        </p:nvCxnSpPr>
        <p:spPr bwMode="auto">
          <a:xfrm>
            <a:off x="6019800" y="1600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Gerade Verbindung 220"/>
          <p:cNvCxnSpPr/>
          <p:nvPr/>
        </p:nvCxnSpPr>
        <p:spPr bwMode="auto">
          <a:xfrm>
            <a:off x="6019800" y="1600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Gerade Verbindung 221"/>
          <p:cNvCxnSpPr/>
          <p:nvPr/>
        </p:nvCxnSpPr>
        <p:spPr bwMode="auto">
          <a:xfrm>
            <a:off x="6019800" y="2514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3" name="Bogen 222"/>
          <p:cNvSpPr/>
          <p:nvPr/>
        </p:nvSpPr>
        <p:spPr bwMode="auto">
          <a:xfrm flipV="1">
            <a:off x="6324600" y="1600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6" name="Gerade Verbindung 225"/>
          <p:cNvCxnSpPr/>
          <p:nvPr/>
        </p:nvCxnSpPr>
        <p:spPr bwMode="auto">
          <a:xfrm>
            <a:off x="71628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7" name="Ellipse 226"/>
          <p:cNvSpPr/>
          <p:nvPr/>
        </p:nvSpPr>
        <p:spPr bwMode="auto">
          <a:xfrm>
            <a:off x="71628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8" name="Gerade Verbindung 227"/>
          <p:cNvCxnSpPr/>
          <p:nvPr/>
        </p:nvCxnSpPr>
        <p:spPr bwMode="auto">
          <a:xfrm>
            <a:off x="19050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9" name="Gerade Verbindung 228"/>
          <p:cNvCxnSpPr/>
          <p:nvPr/>
        </p:nvCxnSpPr>
        <p:spPr bwMode="auto">
          <a:xfrm>
            <a:off x="5486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8318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Komplexere CMOS Digitalzellen</a:t>
            </a:r>
          </a:p>
          <a:p>
            <a:r>
              <a:rPr lang="de-DE" dirty="0" smtClean="0"/>
              <a:t>NAND, NOR…</a:t>
            </a:r>
          </a:p>
          <a:p>
            <a:r>
              <a:rPr lang="de-DE" dirty="0" smtClean="0"/>
              <a:t>Multiplexer, </a:t>
            </a:r>
            <a:r>
              <a:rPr lang="de-DE" dirty="0" err="1" smtClean="0"/>
              <a:t>Dekoder</a:t>
            </a:r>
            <a:r>
              <a:rPr lang="de-DE" dirty="0" smtClean="0"/>
              <a:t>…</a:t>
            </a:r>
          </a:p>
          <a:p>
            <a:r>
              <a:rPr lang="de-DE" dirty="0" err="1" smtClean="0"/>
              <a:t>Latches</a:t>
            </a:r>
            <a:r>
              <a:rPr lang="de-DE" dirty="0" smtClean="0"/>
              <a:t>, Flip-Flops</a:t>
            </a:r>
          </a:p>
          <a:p>
            <a:r>
              <a:rPr lang="de-DE" dirty="0" smtClean="0"/>
              <a:t>Kombinatorische </a:t>
            </a:r>
            <a:r>
              <a:rPr lang="de-DE" dirty="0"/>
              <a:t>und </a:t>
            </a:r>
            <a:r>
              <a:rPr lang="de-DE" dirty="0" smtClean="0"/>
              <a:t>Sequenzielle Logik</a:t>
            </a:r>
          </a:p>
          <a:p>
            <a:r>
              <a:rPr lang="de-DE" dirty="0" smtClean="0"/>
              <a:t>Kombinatorische - </a:t>
            </a:r>
            <a:r>
              <a:rPr lang="de-DE" dirty="0"/>
              <a:t>Schaltfunktionen (logische Gatter</a:t>
            </a:r>
            <a:r>
              <a:rPr lang="de-DE" dirty="0" smtClean="0"/>
              <a:t>)</a:t>
            </a:r>
          </a:p>
          <a:p>
            <a:r>
              <a:rPr lang="de-DE" dirty="0"/>
              <a:t>Sequenzielle Logik </a:t>
            </a:r>
            <a:r>
              <a:rPr lang="de-DE" dirty="0" smtClean="0"/>
              <a:t>– Speicherzellen (</a:t>
            </a:r>
            <a:r>
              <a:rPr lang="de-DE" dirty="0"/>
              <a:t>Flip-Flips </a:t>
            </a:r>
            <a:r>
              <a:rPr lang="de-DE" dirty="0" smtClean="0"/>
              <a:t>bzw</a:t>
            </a:r>
            <a:r>
              <a:rPr lang="de-DE" dirty="0"/>
              <a:t>. </a:t>
            </a:r>
            <a:r>
              <a:rPr lang="de-DE" dirty="0" smtClean="0"/>
              <a:t>Register)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1211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Einige Regeln</a:t>
            </a:r>
          </a:p>
          <a:p>
            <a:r>
              <a:rPr lang="de-DE" dirty="0" smtClean="0"/>
              <a:t>NMOS </a:t>
            </a:r>
            <a:r>
              <a:rPr lang="de-DE" dirty="0"/>
              <a:t>Teil </a:t>
            </a:r>
            <a:r>
              <a:rPr lang="de-DE" dirty="0" smtClean="0"/>
              <a:t>leitet für die Zeilen mit null-Ergebnis</a:t>
            </a:r>
          </a:p>
          <a:p>
            <a:r>
              <a:rPr lang="de-DE" dirty="0" smtClean="0"/>
              <a:t>PMOS </a:t>
            </a:r>
            <a:r>
              <a:rPr lang="de-DE" dirty="0"/>
              <a:t>Teil leitet für die Zeilen </a:t>
            </a:r>
            <a:r>
              <a:rPr lang="de-DE" dirty="0" smtClean="0"/>
              <a:t>mit eins-Ergebnis</a:t>
            </a:r>
          </a:p>
          <a:p>
            <a:r>
              <a:rPr lang="de-DE" dirty="0" smtClean="0"/>
              <a:t>PMOS und NMOS Teile dürfen nie gleichzeitig leiten</a:t>
            </a:r>
          </a:p>
          <a:p>
            <a:r>
              <a:rPr lang="de-DE" dirty="0" smtClean="0"/>
              <a:t>Sonst hätten wir einen großen </a:t>
            </a:r>
            <a:r>
              <a:rPr lang="de-DE" dirty="0"/>
              <a:t>Querstrom und der Ausgang wäre </a:t>
            </a:r>
            <a:r>
              <a:rPr lang="de-DE" dirty="0" smtClean="0"/>
              <a:t>undefiniert</a:t>
            </a:r>
            <a:endParaRPr lang="de-DE" dirty="0"/>
          </a:p>
          <a:p>
            <a:r>
              <a:rPr lang="de-DE" dirty="0"/>
              <a:t>PMOS und NMOS Teil sollen auch nie gleichzeitig offene Verbindungen sein. In dem Fall wäre der Ausgang von </a:t>
            </a:r>
            <a:r>
              <a:rPr lang="de-DE" dirty="0" smtClean="0"/>
              <a:t>den Versorgungslinien </a:t>
            </a:r>
            <a:r>
              <a:rPr lang="de-DE" dirty="0"/>
              <a:t>getrennt. Der logische Wert wäre </a:t>
            </a:r>
            <a:r>
              <a:rPr lang="de-DE" dirty="0" smtClean="0"/>
              <a:t>undefiniert</a:t>
            </a:r>
          </a:p>
          <a:p>
            <a:r>
              <a:rPr lang="de-DE" dirty="0"/>
              <a:t>Gate mit offenem Ausgang </a:t>
            </a:r>
            <a:r>
              <a:rPr lang="de-DE" dirty="0" smtClean="0"/>
              <a:t>befindet sich im Hochohmigen Zustand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056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EXNOR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555040" y="2971800"/>
            <a:ext cx="533400" cy="762000"/>
            <a:chOff x="1600200" y="4419600"/>
            <a:chExt cx="533400" cy="762000"/>
          </a:xfrm>
        </p:grpSpPr>
        <p:sp>
          <p:nvSpPr>
            <p:cNvPr id="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" name="Textfeld 13"/>
          <p:cNvSpPr txBox="1"/>
          <p:nvPr/>
        </p:nvSpPr>
        <p:spPr>
          <a:xfrm>
            <a:off x="47884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7884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6" name="Gerade Verbindung 15"/>
          <p:cNvCxnSpPr/>
          <p:nvPr/>
        </p:nvCxnSpPr>
        <p:spPr bwMode="auto">
          <a:xfrm flipH="1">
            <a:off x="85984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" name="Gruppieren 16"/>
          <p:cNvGrpSpPr/>
          <p:nvPr/>
        </p:nvGrpSpPr>
        <p:grpSpPr>
          <a:xfrm>
            <a:off x="1850440" y="2971800"/>
            <a:ext cx="533400" cy="762000"/>
            <a:chOff x="1600200" y="4419600"/>
            <a:chExt cx="533400" cy="762000"/>
          </a:xfrm>
        </p:grpSpPr>
        <p:sp>
          <p:nvSpPr>
            <p:cNvPr id="1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6" name="Textfeld 25"/>
          <p:cNvSpPr txBox="1"/>
          <p:nvPr/>
        </p:nvSpPr>
        <p:spPr>
          <a:xfrm>
            <a:off x="1752600" y="3048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752600" y="3810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28" name="Gerade Verbindung 27"/>
          <p:cNvCxnSpPr/>
          <p:nvPr/>
        </p:nvCxnSpPr>
        <p:spPr bwMode="auto">
          <a:xfrm flipH="1">
            <a:off x="215524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55040" y="2971800"/>
            <a:ext cx="533400" cy="762000"/>
            <a:chOff x="1524000" y="3048000"/>
            <a:chExt cx="533400" cy="762000"/>
          </a:xfrm>
        </p:grpSpPr>
        <p:grpSp>
          <p:nvGrpSpPr>
            <p:cNvPr id="30" name="Gruppieren 29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39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1" name="Ellipse 30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555040" y="3733800"/>
            <a:ext cx="533400" cy="762000"/>
            <a:chOff x="1524000" y="3048000"/>
            <a:chExt cx="533400" cy="762000"/>
          </a:xfrm>
        </p:grpSpPr>
        <p:grpSp>
          <p:nvGrpSpPr>
            <p:cNvPr id="41" name="Gruppieren 4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4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2" name="Ellipse 4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1850440" y="2971800"/>
            <a:ext cx="533400" cy="762000"/>
            <a:chOff x="1524000" y="3048000"/>
            <a:chExt cx="533400" cy="762000"/>
          </a:xfrm>
        </p:grpSpPr>
        <p:grpSp>
          <p:nvGrpSpPr>
            <p:cNvPr id="52" name="Gruppieren 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8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9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0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1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53" name="Ellipse 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62" name="Gruppieren 61"/>
          <p:cNvGrpSpPr/>
          <p:nvPr/>
        </p:nvGrpSpPr>
        <p:grpSpPr>
          <a:xfrm>
            <a:off x="1850440" y="3733800"/>
            <a:ext cx="533400" cy="762000"/>
            <a:chOff x="1524000" y="3048000"/>
            <a:chExt cx="533400" cy="762000"/>
          </a:xfrm>
        </p:grpSpPr>
        <p:grpSp>
          <p:nvGrpSpPr>
            <p:cNvPr id="63" name="Gruppieren 6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4" name="Ellipse 6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555040" y="5257800"/>
            <a:ext cx="533400" cy="762000"/>
            <a:chOff x="1600200" y="4419600"/>
            <a:chExt cx="533400" cy="762000"/>
          </a:xfrm>
        </p:grpSpPr>
        <p:sp>
          <p:nvSpPr>
            <p:cNvPr id="7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2" name="Gruppieren 81"/>
          <p:cNvGrpSpPr/>
          <p:nvPr/>
        </p:nvGrpSpPr>
        <p:grpSpPr>
          <a:xfrm>
            <a:off x="555040" y="4495800"/>
            <a:ext cx="533400" cy="762000"/>
            <a:chOff x="1600200" y="4419600"/>
            <a:chExt cx="533400" cy="762000"/>
          </a:xfrm>
        </p:grpSpPr>
        <p:sp>
          <p:nvSpPr>
            <p:cNvPr id="8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1" name="Textfeld 90"/>
          <p:cNvSpPr txBox="1"/>
          <p:nvPr/>
        </p:nvSpPr>
        <p:spPr>
          <a:xfrm>
            <a:off x="47884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45720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93" name="Gerade Verbindung 92"/>
          <p:cNvCxnSpPr/>
          <p:nvPr/>
        </p:nvCxnSpPr>
        <p:spPr bwMode="auto">
          <a:xfrm flipH="1">
            <a:off x="85984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4" name="Gruppieren 93"/>
          <p:cNvGrpSpPr/>
          <p:nvPr/>
        </p:nvGrpSpPr>
        <p:grpSpPr>
          <a:xfrm>
            <a:off x="1850440" y="5257800"/>
            <a:ext cx="533400" cy="762000"/>
            <a:chOff x="1600200" y="4419600"/>
            <a:chExt cx="533400" cy="762000"/>
          </a:xfrm>
        </p:grpSpPr>
        <p:sp>
          <p:nvSpPr>
            <p:cNvPr id="9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3" name="Gruppieren 102"/>
          <p:cNvGrpSpPr/>
          <p:nvPr/>
        </p:nvGrpSpPr>
        <p:grpSpPr>
          <a:xfrm>
            <a:off x="1850440" y="4495800"/>
            <a:ext cx="533400" cy="762000"/>
            <a:chOff x="1600200" y="4419600"/>
            <a:chExt cx="533400" cy="762000"/>
          </a:xfrm>
        </p:grpSpPr>
        <p:sp>
          <p:nvSpPr>
            <p:cNvPr id="10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2" name="Textfeld 111"/>
          <p:cNvSpPr txBox="1"/>
          <p:nvPr/>
        </p:nvSpPr>
        <p:spPr>
          <a:xfrm>
            <a:off x="1752600" y="457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3" name="Textfeld 112"/>
          <p:cNvSpPr txBox="1"/>
          <p:nvPr/>
        </p:nvSpPr>
        <p:spPr>
          <a:xfrm>
            <a:off x="177424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14" name="Gerade Verbindung 113"/>
          <p:cNvCxnSpPr/>
          <p:nvPr/>
        </p:nvCxnSpPr>
        <p:spPr bwMode="auto">
          <a:xfrm flipH="1">
            <a:off x="215524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108844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rot="10800000">
            <a:off x="238384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533400" y="2362200"/>
            <a:ext cx="1157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 Transistoren</a:t>
            </a:r>
            <a:endParaRPr lang="de-DE" dirty="0"/>
          </a:p>
        </p:txBody>
      </p:sp>
      <p:sp>
        <p:nvSpPr>
          <p:cNvPr id="152" name="Textfeld 151"/>
          <p:cNvSpPr txBox="1"/>
          <p:nvPr/>
        </p:nvSpPr>
        <p:spPr>
          <a:xfrm>
            <a:off x="533400" y="2057400"/>
            <a:ext cx="872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Variante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998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EXNOR</a:t>
            </a:r>
          </a:p>
          <a:p>
            <a:r>
              <a:rPr lang="de-DE" dirty="0"/>
              <a:t>Disjunktive </a:t>
            </a:r>
            <a:r>
              <a:rPr lang="de-DE" dirty="0" smtClean="0"/>
              <a:t>Normalform</a:t>
            </a:r>
          </a:p>
          <a:p>
            <a:r>
              <a:rPr lang="de-DE" dirty="0"/>
              <a:t>EXOR = </a:t>
            </a:r>
            <a:r>
              <a:rPr lang="de-DE" dirty="0" smtClean="0"/>
              <a:t>(!A </a:t>
            </a:r>
            <a:r>
              <a:rPr lang="de-DE" dirty="0"/>
              <a:t>&amp; </a:t>
            </a:r>
            <a:r>
              <a:rPr lang="de-DE" dirty="0" smtClean="0"/>
              <a:t>!B) </a:t>
            </a:r>
            <a:r>
              <a:rPr lang="de-DE" dirty="0"/>
              <a:t>| </a:t>
            </a:r>
            <a:r>
              <a:rPr lang="de-DE" dirty="0" smtClean="0"/>
              <a:t>(A </a:t>
            </a:r>
            <a:r>
              <a:rPr lang="de-DE" dirty="0"/>
              <a:t>&amp; </a:t>
            </a:r>
            <a:r>
              <a:rPr lang="de-DE" dirty="0" smtClean="0"/>
              <a:t>B)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555040" y="2971800"/>
            <a:ext cx="533400" cy="762000"/>
            <a:chOff x="1600200" y="4419600"/>
            <a:chExt cx="533400" cy="762000"/>
          </a:xfrm>
        </p:grpSpPr>
        <p:sp>
          <p:nvSpPr>
            <p:cNvPr id="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" name="Textfeld 13"/>
          <p:cNvSpPr txBox="1"/>
          <p:nvPr/>
        </p:nvSpPr>
        <p:spPr>
          <a:xfrm>
            <a:off x="47884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7884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6" name="Gerade Verbindung 15"/>
          <p:cNvCxnSpPr/>
          <p:nvPr/>
        </p:nvCxnSpPr>
        <p:spPr bwMode="auto">
          <a:xfrm flipH="1">
            <a:off x="85984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" name="Gruppieren 16"/>
          <p:cNvGrpSpPr/>
          <p:nvPr/>
        </p:nvGrpSpPr>
        <p:grpSpPr>
          <a:xfrm>
            <a:off x="1850440" y="2971800"/>
            <a:ext cx="533400" cy="762000"/>
            <a:chOff x="1600200" y="4419600"/>
            <a:chExt cx="533400" cy="762000"/>
          </a:xfrm>
        </p:grpSpPr>
        <p:sp>
          <p:nvSpPr>
            <p:cNvPr id="1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6" name="Textfeld 25"/>
          <p:cNvSpPr txBox="1"/>
          <p:nvPr/>
        </p:nvSpPr>
        <p:spPr>
          <a:xfrm>
            <a:off x="1752600" y="3048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752600" y="3810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28" name="Gerade Verbindung 27"/>
          <p:cNvCxnSpPr/>
          <p:nvPr/>
        </p:nvCxnSpPr>
        <p:spPr bwMode="auto">
          <a:xfrm flipH="1">
            <a:off x="215524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55040" y="2971800"/>
            <a:ext cx="533400" cy="762000"/>
            <a:chOff x="1524000" y="3048000"/>
            <a:chExt cx="533400" cy="762000"/>
          </a:xfrm>
        </p:grpSpPr>
        <p:grpSp>
          <p:nvGrpSpPr>
            <p:cNvPr id="30" name="Gruppieren 29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39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1" name="Ellipse 30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555040" y="3733800"/>
            <a:ext cx="533400" cy="762000"/>
            <a:chOff x="1524000" y="3048000"/>
            <a:chExt cx="533400" cy="762000"/>
          </a:xfrm>
        </p:grpSpPr>
        <p:grpSp>
          <p:nvGrpSpPr>
            <p:cNvPr id="41" name="Gruppieren 4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4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2" name="Ellipse 4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1850440" y="2971800"/>
            <a:ext cx="533400" cy="762000"/>
            <a:chOff x="1524000" y="3048000"/>
            <a:chExt cx="533400" cy="762000"/>
          </a:xfrm>
        </p:grpSpPr>
        <p:grpSp>
          <p:nvGrpSpPr>
            <p:cNvPr id="52" name="Gruppieren 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8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9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0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1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53" name="Ellipse 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62" name="Gruppieren 61"/>
          <p:cNvGrpSpPr/>
          <p:nvPr/>
        </p:nvGrpSpPr>
        <p:grpSpPr>
          <a:xfrm>
            <a:off x="1850440" y="3733800"/>
            <a:ext cx="533400" cy="762000"/>
            <a:chOff x="1524000" y="3048000"/>
            <a:chExt cx="533400" cy="762000"/>
          </a:xfrm>
        </p:grpSpPr>
        <p:grpSp>
          <p:nvGrpSpPr>
            <p:cNvPr id="63" name="Gruppieren 6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4" name="Ellipse 6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555040" y="5257800"/>
            <a:ext cx="533400" cy="762000"/>
            <a:chOff x="1600200" y="4419600"/>
            <a:chExt cx="533400" cy="762000"/>
          </a:xfrm>
        </p:grpSpPr>
        <p:sp>
          <p:nvSpPr>
            <p:cNvPr id="7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2" name="Gruppieren 81"/>
          <p:cNvGrpSpPr/>
          <p:nvPr/>
        </p:nvGrpSpPr>
        <p:grpSpPr>
          <a:xfrm>
            <a:off x="555040" y="4495800"/>
            <a:ext cx="533400" cy="762000"/>
            <a:chOff x="1600200" y="4419600"/>
            <a:chExt cx="533400" cy="762000"/>
          </a:xfrm>
        </p:grpSpPr>
        <p:sp>
          <p:nvSpPr>
            <p:cNvPr id="8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1" name="Textfeld 90"/>
          <p:cNvSpPr txBox="1"/>
          <p:nvPr/>
        </p:nvSpPr>
        <p:spPr>
          <a:xfrm>
            <a:off x="47884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45720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93" name="Gerade Verbindung 92"/>
          <p:cNvCxnSpPr/>
          <p:nvPr/>
        </p:nvCxnSpPr>
        <p:spPr bwMode="auto">
          <a:xfrm flipH="1">
            <a:off x="85984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4" name="Gruppieren 93"/>
          <p:cNvGrpSpPr/>
          <p:nvPr/>
        </p:nvGrpSpPr>
        <p:grpSpPr>
          <a:xfrm>
            <a:off x="1850440" y="5257800"/>
            <a:ext cx="533400" cy="762000"/>
            <a:chOff x="1600200" y="4419600"/>
            <a:chExt cx="533400" cy="762000"/>
          </a:xfrm>
        </p:grpSpPr>
        <p:sp>
          <p:nvSpPr>
            <p:cNvPr id="9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3" name="Gruppieren 102"/>
          <p:cNvGrpSpPr/>
          <p:nvPr/>
        </p:nvGrpSpPr>
        <p:grpSpPr>
          <a:xfrm>
            <a:off x="1850440" y="4495800"/>
            <a:ext cx="533400" cy="762000"/>
            <a:chOff x="1600200" y="4419600"/>
            <a:chExt cx="533400" cy="762000"/>
          </a:xfrm>
        </p:grpSpPr>
        <p:sp>
          <p:nvSpPr>
            <p:cNvPr id="10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2" name="Textfeld 111"/>
          <p:cNvSpPr txBox="1"/>
          <p:nvPr/>
        </p:nvSpPr>
        <p:spPr>
          <a:xfrm>
            <a:off x="1752600" y="457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3" name="Textfeld 112"/>
          <p:cNvSpPr txBox="1"/>
          <p:nvPr/>
        </p:nvSpPr>
        <p:spPr>
          <a:xfrm>
            <a:off x="177424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14" name="Gerade Verbindung 113"/>
          <p:cNvCxnSpPr/>
          <p:nvPr/>
        </p:nvCxnSpPr>
        <p:spPr bwMode="auto">
          <a:xfrm flipH="1">
            <a:off x="215524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108844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rot="10800000">
            <a:off x="238384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533400" y="2362200"/>
            <a:ext cx="1157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 Transistoren</a:t>
            </a:r>
            <a:endParaRPr lang="de-DE" dirty="0"/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4343400" y="3810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4876800" y="3124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4876800" y="3124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4876800" y="4038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Bogen 121"/>
          <p:cNvSpPr/>
          <p:nvPr/>
        </p:nvSpPr>
        <p:spPr bwMode="auto">
          <a:xfrm flipV="1">
            <a:off x="5181600" y="3124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3" name="Gerade Verbindung 122"/>
          <p:cNvCxnSpPr/>
          <p:nvPr/>
        </p:nvCxnSpPr>
        <p:spPr bwMode="auto">
          <a:xfrm>
            <a:off x="43434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Textfeld 123"/>
          <p:cNvSpPr txBox="1"/>
          <p:nvPr/>
        </p:nvSpPr>
        <p:spPr>
          <a:xfrm>
            <a:off x="44196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125" name="Gerade Verbindung 124"/>
          <p:cNvCxnSpPr/>
          <p:nvPr/>
        </p:nvCxnSpPr>
        <p:spPr bwMode="auto">
          <a:xfrm>
            <a:off x="43434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4876800" y="4495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876800" y="4495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Bogen 127"/>
          <p:cNvSpPr/>
          <p:nvPr/>
        </p:nvSpPr>
        <p:spPr bwMode="auto">
          <a:xfrm flipV="1">
            <a:off x="5181600" y="4495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9" name="Gerade Verbindung 128"/>
          <p:cNvCxnSpPr/>
          <p:nvPr/>
        </p:nvCxnSpPr>
        <p:spPr bwMode="auto">
          <a:xfrm>
            <a:off x="40386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Ellipse 129"/>
          <p:cNvSpPr/>
          <p:nvPr/>
        </p:nvSpPr>
        <p:spPr bwMode="auto">
          <a:xfrm>
            <a:off x="4572000" y="5029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4038600" y="4724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Textfeld 131"/>
          <p:cNvSpPr txBox="1"/>
          <p:nvPr/>
        </p:nvSpPr>
        <p:spPr>
          <a:xfrm>
            <a:off x="41148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41148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4" name="Ellipse 133"/>
          <p:cNvSpPr/>
          <p:nvPr/>
        </p:nvSpPr>
        <p:spPr bwMode="auto">
          <a:xfrm>
            <a:off x="4572000" y="4572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5" name="Textfeld 134"/>
          <p:cNvSpPr txBox="1"/>
          <p:nvPr/>
        </p:nvSpPr>
        <p:spPr>
          <a:xfrm>
            <a:off x="4419600" y="34991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36" name="Gerade Verbindung 135"/>
          <p:cNvCxnSpPr/>
          <p:nvPr/>
        </p:nvCxnSpPr>
        <p:spPr bwMode="auto">
          <a:xfrm>
            <a:off x="6019800" y="35753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60198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>
            <a:off x="65532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553200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65532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6553200" y="4495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4876800" y="5410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6858000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68580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7391400" y="3810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7391400" y="3810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7391400" y="4724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Bogen 147"/>
          <p:cNvSpPr/>
          <p:nvPr/>
        </p:nvSpPr>
        <p:spPr bwMode="auto">
          <a:xfrm flipV="1">
            <a:off x="7696200" y="3810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9" name="Ellipse 148"/>
          <p:cNvSpPr/>
          <p:nvPr/>
        </p:nvSpPr>
        <p:spPr bwMode="auto">
          <a:xfrm>
            <a:off x="6019800" y="4800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0" name="Ellipse 149"/>
          <p:cNvSpPr/>
          <p:nvPr/>
        </p:nvSpPr>
        <p:spPr bwMode="auto">
          <a:xfrm>
            <a:off x="6019800" y="3429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1" name="Ellipse 150"/>
          <p:cNvSpPr/>
          <p:nvPr/>
        </p:nvSpPr>
        <p:spPr bwMode="auto">
          <a:xfrm>
            <a:off x="8534400" y="4114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2" name="Textfeld 151"/>
          <p:cNvSpPr txBox="1"/>
          <p:nvPr/>
        </p:nvSpPr>
        <p:spPr>
          <a:xfrm>
            <a:off x="533400" y="2057400"/>
            <a:ext cx="872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Variante 1</a:t>
            </a:r>
            <a:endParaRPr lang="de-DE" dirty="0"/>
          </a:p>
        </p:txBody>
      </p:sp>
      <p:sp>
        <p:nvSpPr>
          <p:cNvPr id="153" name="Textfeld 152"/>
          <p:cNvSpPr txBox="1"/>
          <p:nvPr/>
        </p:nvSpPr>
        <p:spPr>
          <a:xfrm>
            <a:off x="4059214" y="2362200"/>
            <a:ext cx="26400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 (INVs) + 12 (NANDs) Transistoren</a:t>
            </a:r>
            <a:endParaRPr lang="de-DE" dirty="0"/>
          </a:p>
        </p:txBody>
      </p:sp>
      <p:sp>
        <p:nvSpPr>
          <p:cNvPr id="154" name="Textfeld 153"/>
          <p:cNvSpPr txBox="1"/>
          <p:nvPr/>
        </p:nvSpPr>
        <p:spPr>
          <a:xfrm>
            <a:off x="4800600" y="2057400"/>
            <a:ext cx="872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Variante 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21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Noch komplexere </a:t>
            </a:r>
            <a:r>
              <a:rPr lang="de-DE" dirty="0" smtClean="0"/>
              <a:t>Gates</a:t>
            </a:r>
          </a:p>
          <a:p>
            <a:r>
              <a:rPr lang="de-DE" dirty="0" smtClean="0"/>
              <a:t>Gatter mit 3 Eingängen</a:t>
            </a:r>
          </a:p>
          <a:p>
            <a:r>
              <a:rPr lang="de-DE" dirty="0" smtClean="0"/>
              <a:t>Der wichtigste </a:t>
            </a:r>
            <a:r>
              <a:rPr lang="de-DE" dirty="0"/>
              <a:t>und vielseitigste Bauteil in Digitaltechnik ist der </a:t>
            </a:r>
            <a:r>
              <a:rPr lang="de-DE" dirty="0" smtClean="0"/>
              <a:t>Multiplexer</a:t>
            </a:r>
          </a:p>
          <a:p>
            <a:r>
              <a:rPr lang="de-DE" dirty="0"/>
              <a:t>Je nachdem ob der Select-Eingang null oder eins ist, ist der Ausgang gleich X0 oder </a:t>
            </a:r>
            <a:r>
              <a:rPr lang="de-DE" dirty="0" smtClean="0"/>
              <a:t>X1</a:t>
            </a:r>
          </a:p>
          <a:p>
            <a:r>
              <a:rPr lang="de-DE" dirty="0" smtClean="0"/>
              <a:t>Im </a:t>
            </a:r>
            <a:r>
              <a:rPr lang="de-DE" dirty="0" err="1"/>
              <a:t>Verilog</a:t>
            </a:r>
            <a:r>
              <a:rPr lang="de-DE" dirty="0"/>
              <a:t> </a:t>
            </a:r>
            <a:r>
              <a:rPr lang="de-DE" dirty="0" smtClean="0"/>
              <a:t>Code: </a:t>
            </a:r>
            <a:r>
              <a:rPr lang="de-DE" dirty="0"/>
              <a:t>Y = </a:t>
            </a:r>
            <a:r>
              <a:rPr lang="de-DE" dirty="0" err="1" smtClean="0"/>
              <a:t>sel</a:t>
            </a:r>
            <a:r>
              <a:rPr lang="de-DE" dirty="0" smtClean="0"/>
              <a:t> ? X1 </a:t>
            </a:r>
            <a:r>
              <a:rPr lang="de-DE" dirty="0"/>
              <a:t>: </a:t>
            </a:r>
            <a:r>
              <a:rPr lang="de-DE" dirty="0" smtClean="0"/>
              <a:t>X0</a:t>
            </a:r>
          </a:p>
          <a:p>
            <a:r>
              <a:rPr lang="de-DE" dirty="0"/>
              <a:t>Disjunktive </a:t>
            </a:r>
            <a:r>
              <a:rPr lang="de-DE" dirty="0" smtClean="0"/>
              <a:t>Normalform: </a:t>
            </a:r>
            <a:r>
              <a:rPr lang="de-DE" dirty="0"/>
              <a:t>Y = </a:t>
            </a:r>
            <a:r>
              <a:rPr lang="de-DE" dirty="0" smtClean="0"/>
              <a:t>!</a:t>
            </a:r>
            <a:r>
              <a:rPr lang="de-DE" dirty="0" err="1" smtClean="0"/>
              <a:t>sel</a:t>
            </a:r>
            <a:r>
              <a:rPr lang="de-DE" dirty="0" smtClean="0"/>
              <a:t> </a:t>
            </a:r>
            <a:r>
              <a:rPr lang="de-DE" dirty="0"/>
              <a:t>&amp; X0 | </a:t>
            </a:r>
            <a:r>
              <a:rPr lang="de-DE" dirty="0" err="1"/>
              <a:t>sel</a:t>
            </a:r>
            <a:r>
              <a:rPr lang="de-DE" dirty="0"/>
              <a:t> &amp; </a:t>
            </a:r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cxnSp>
        <p:nvCxnSpPr>
          <p:cNvPr id="155" name="Gerade Verbindung 154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Bogen 158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0" name="Gerade Verbindung 159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Textfeld 160"/>
          <p:cNvSpPr txBox="1"/>
          <p:nvPr/>
        </p:nvSpPr>
        <p:spPr>
          <a:xfrm>
            <a:off x="381000" y="36576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162" name="Gerade Verbindung 161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Gerade Verbindung 163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" name="Bogen 164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8" name="Gerade Verbindung 167"/>
          <p:cNvCxnSpPr/>
          <p:nvPr/>
        </p:nvCxnSpPr>
        <p:spPr bwMode="auto">
          <a:xfrm>
            <a:off x="6858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9" name="Textfeld 168"/>
          <p:cNvSpPr txBox="1"/>
          <p:nvPr/>
        </p:nvSpPr>
        <p:spPr>
          <a:xfrm>
            <a:off x="381000" y="50292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170" name="Textfeld 169"/>
          <p:cNvSpPr txBox="1"/>
          <p:nvPr/>
        </p:nvSpPr>
        <p:spPr>
          <a:xfrm>
            <a:off x="414721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72" name="Textfeld 171"/>
          <p:cNvSpPr txBox="1"/>
          <p:nvPr/>
        </p:nvSpPr>
        <p:spPr>
          <a:xfrm>
            <a:off x="397831" y="410870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173" name="Gerade Verbindung 172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Bogen 174"/>
          <p:cNvSpPr/>
          <p:nvPr/>
        </p:nvSpPr>
        <p:spPr bwMode="auto">
          <a:xfrm>
            <a:off x="3124200" y="43434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6" name="Bogen 175"/>
          <p:cNvSpPr/>
          <p:nvPr/>
        </p:nvSpPr>
        <p:spPr bwMode="auto">
          <a:xfrm>
            <a:off x="3124200" y="4343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7" name="Gerade Verbindung 176"/>
          <p:cNvCxnSpPr/>
          <p:nvPr/>
        </p:nvCxnSpPr>
        <p:spPr bwMode="auto">
          <a:xfrm flipH="1">
            <a:off x="3390900" y="4343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 flipH="1">
            <a:off x="3352800" y="5410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9" name="Bogen 178"/>
          <p:cNvSpPr/>
          <p:nvPr/>
        </p:nvSpPr>
        <p:spPr bwMode="auto">
          <a:xfrm flipV="1">
            <a:off x="3124200" y="3886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0" name="Gerade Verbindung 179"/>
          <p:cNvCxnSpPr/>
          <p:nvPr/>
        </p:nvCxnSpPr>
        <p:spPr bwMode="auto">
          <a:xfrm>
            <a:off x="2895600" y="4191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>
            <a:off x="28956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>
            <a:off x="28956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895600" y="525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44196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6" name="Ellipse 185"/>
          <p:cNvSpPr/>
          <p:nvPr/>
        </p:nvSpPr>
        <p:spPr bwMode="auto">
          <a:xfrm>
            <a:off x="914400" y="3810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8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Noch komplexere </a:t>
            </a:r>
            <a:r>
              <a:rPr lang="de-DE" dirty="0" smtClean="0"/>
              <a:t>Gates</a:t>
            </a:r>
          </a:p>
          <a:p>
            <a:r>
              <a:rPr lang="de-DE" dirty="0" smtClean="0"/>
              <a:t>Gatter mit 3 Eingängen</a:t>
            </a:r>
          </a:p>
          <a:p>
            <a:r>
              <a:rPr lang="de-DE" dirty="0" smtClean="0"/>
              <a:t>Der wichtigste </a:t>
            </a:r>
            <a:r>
              <a:rPr lang="de-DE" dirty="0"/>
              <a:t>und vielseitigste Bauteil in Digitaltechnik ist der </a:t>
            </a:r>
            <a:r>
              <a:rPr lang="de-DE" dirty="0" smtClean="0"/>
              <a:t>Multiplexer</a:t>
            </a:r>
          </a:p>
          <a:p>
            <a:r>
              <a:rPr lang="de-DE" dirty="0"/>
              <a:t>Je nachdem ob der Select-Eingang null oder eins ist, ist der Ausgang gleich X0 oder </a:t>
            </a:r>
            <a:r>
              <a:rPr lang="de-DE" dirty="0" smtClean="0"/>
              <a:t>X1</a:t>
            </a:r>
          </a:p>
          <a:p>
            <a:r>
              <a:rPr lang="de-DE" dirty="0" smtClean="0"/>
              <a:t>Im </a:t>
            </a:r>
            <a:r>
              <a:rPr lang="de-DE" dirty="0" err="1"/>
              <a:t>Verilog</a:t>
            </a:r>
            <a:r>
              <a:rPr lang="de-DE" dirty="0"/>
              <a:t> </a:t>
            </a:r>
            <a:r>
              <a:rPr lang="de-DE" dirty="0" smtClean="0"/>
              <a:t>Code: </a:t>
            </a:r>
            <a:r>
              <a:rPr lang="de-DE" dirty="0"/>
              <a:t>Y = </a:t>
            </a:r>
            <a:r>
              <a:rPr lang="de-DE" dirty="0" err="1" smtClean="0"/>
              <a:t>sel</a:t>
            </a:r>
            <a:r>
              <a:rPr lang="de-DE" dirty="0" smtClean="0"/>
              <a:t> ? X1 </a:t>
            </a:r>
            <a:r>
              <a:rPr lang="de-DE" dirty="0"/>
              <a:t>: </a:t>
            </a:r>
            <a:r>
              <a:rPr lang="de-DE" dirty="0" smtClean="0"/>
              <a:t>X0</a:t>
            </a:r>
          </a:p>
          <a:p>
            <a:r>
              <a:rPr lang="de-DE" dirty="0"/>
              <a:t>Disjunktive </a:t>
            </a:r>
            <a:r>
              <a:rPr lang="de-DE" dirty="0" smtClean="0"/>
              <a:t>Normalform: </a:t>
            </a:r>
            <a:r>
              <a:rPr lang="de-DE" dirty="0"/>
              <a:t>Y = </a:t>
            </a:r>
            <a:r>
              <a:rPr lang="de-DE" dirty="0" smtClean="0"/>
              <a:t>!</a:t>
            </a:r>
            <a:r>
              <a:rPr lang="de-DE" dirty="0" err="1" smtClean="0"/>
              <a:t>sel</a:t>
            </a:r>
            <a:r>
              <a:rPr lang="de-DE" dirty="0" smtClean="0"/>
              <a:t> </a:t>
            </a:r>
            <a:r>
              <a:rPr lang="de-DE" dirty="0"/>
              <a:t>&amp; X0 | </a:t>
            </a:r>
            <a:r>
              <a:rPr lang="de-DE" dirty="0" err="1"/>
              <a:t>sel</a:t>
            </a:r>
            <a:r>
              <a:rPr lang="de-DE" dirty="0"/>
              <a:t> &amp; </a:t>
            </a:r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cxnSp>
        <p:nvCxnSpPr>
          <p:cNvPr id="155" name="Gerade Verbindung 154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Bogen 158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0" name="Gerade Verbindung 159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Textfeld 160"/>
          <p:cNvSpPr txBox="1"/>
          <p:nvPr/>
        </p:nvSpPr>
        <p:spPr>
          <a:xfrm>
            <a:off x="381000" y="36576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162" name="Gerade Verbindung 161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Gerade Verbindung 163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" name="Bogen 164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8" name="Gerade Verbindung 167"/>
          <p:cNvCxnSpPr/>
          <p:nvPr/>
        </p:nvCxnSpPr>
        <p:spPr bwMode="auto">
          <a:xfrm>
            <a:off x="6858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9" name="Textfeld 168"/>
          <p:cNvSpPr txBox="1"/>
          <p:nvPr/>
        </p:nvSpPr>
        <p:spPr>
          <a:xfrm>
            <a:off x="381000" y="50292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170" name="Textfeld 169"/>
          <p:cNvSpPr txBox="1"/>
          <p:nvPr/>
        </p:nvSpPr>
        <p:spPr>
          <a:xfrm>
            <a:off x="414721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72" name="Textfeld 171"/>
          <p:cNvSpPr txBox="1"/>
          <p:nvPr/>
        </p:nvSpPr>
        <p:spPr>
          <a:xfrm>
            <a:off x="397831" y="410870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173" name="Gerade Verbindung 172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6" name="Ellipse 185"/>
          <p:cNvSpPr/>
          <p:nvPr/>
        </p:nvSpPr>
        <p:spPr bwMode="auto">
          <a:xfrm>
            <a:off x="914400" y="3810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4" name="Gerade Verbindung 33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28956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>
            <a:off x="28956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28956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2895600" y="5105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32004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32004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733800" y="4419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37338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Bogen 44"/>
          <p:cNvSpPr/>
          <p:nvPr/>
        </p:nvSpPr>
        <p:spPr bwMode="auto">
          <a:xfrm flipV="1">
            <a:off x="4038600" y="4419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4876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48768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Ellipse 47"/>
          <p:cNvSpPr/>
          <p:nvPr/>
        </p:nvSpPr>
        <p:spPr bwMode="auto">
          <a:xfrm>
            <a:off x="2362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Ellipse 48"/>
          <p:cNvSpPr/>
          <p:nvPr/>
        </p:nvSpPr>
        <p:spPr bwMode="auto">
          <a:xfrm>
            <a:off x="2362200" y="4038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907988" y="3581400"/>
            <a:ext cx="19699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3x4 + 2 = 14 Transistoren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165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Warum ist ein Multiplexer so </a:t>
            </a:r>
            <a:r>
              <a:rPr lang="de-DE" dirty="0" smtClean="0"/>
              <a:t>wichtig?</a:t>
            </a:r>
          </a:p>
          <a:p>
            <a:r>
              <a:rPr lang="de-DE" dirty="0" smtClean="0"/>
              <a:t>Jede </a:t>
            </a:r>
            <a:r>
              <a:rPr lang="de-DE" dirty="0"/>
              <a:t>logische Funktion kann mit </a:t>
            </a:r>
            <a:r>
              <a:rPr lang="de-DE" dirty="0" err="1"/>
              <a:t>Multiplexern</a:t>
            </a:r>
            <a:r>
              <a:rPr lang="de-DE" dirty="0"/>
              <a:t>, </a:t>
            </a:r>
            <a:r>
              <a:rPr lang="de-DE" dirty="0" smtClean="0"/>
              <a:t>Invertern </a:t>
            </a:r>
            <a:r>
              <a:rPr lang="de-DE" dirty="0"/>
              <a:t>und logischen Konstanten realisiert </a:t>
            </a:r>
            <a:r>
              <a:rPr lang="de-DE" dirty="0" smtClean="0"/>
              <a:t>werden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4114800"/>
            <a:ext cx="9144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133600" y="5181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484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Beispiel: AND</a:t>
            </a:r>
          </a:p>
          <a:p>
            <a:r>
              <a:rPr lang="de-DE" dirty="0"/>
              <a:t>AND ist null wenn die Variable A null ist, </a:t>
            </a:r>
            <a:r>
              <a:rPr lang="de-DE" dirty="0" smtClean="0"/>
              <a:t>unabhängig von B</a:t>
            </a:r>
            <a:endParaRPr lang="de-DE" dirty="0"/>
          </a:p>
          <a:p>
            <a:r>
              <a:rPr lang="de-DE" dirty="0" smtClean="0"/>
              <a:t>-&gt; A </a:t>
            </a:r>
            <a:r>
              <a:rPr lang="de-DE" dirty="0"/>
              <a:t>an Select </a:t>
            </a:r>
            <a:r>
              <a:rPr lang="de-DE" dirty="0" smtClean="0"/>
              <a:t>anschließen, an </a:t>
            </a:r>
            <a:r>
              <a:rPr lang="de-DE" dirty="0"/>
              <a:t>Eingang X0 schließen wir die logische </a:t>
            </a:r>
            <a:r>
              <a:rPr lang="de-DE" dirty="0" smtClean="0"/>
              <a:t>0</a:t>
            </a:r>
          </a:p>
          <a:p>
            <a:r>
              <a:rPr lang="de-DE" dirty="0"/>
              <a:t>Wenn A eins ist (Select = 1), hängt das Ergebnis von Variable B </a:t>
            </a:r>
            <a:r>
              <a:rPr lang="de-DE" dirty="0" smtClean="0"/>
              <a:t>ab</a:t>
            </a:r>
            <a:endParaRPr lang="de-DE" dirty="0"/>
          </a:p>
          <a:p>
            <a:r>
              <a:rPr lang="de-DE" dirty="0" smtClean="0"/>
              <a:t>-&gt; Variable </a:t>
            </a:r>
            <a:r>
              <a:rPr lang="de-DE" dirty="0"/>
              <a:t>B </a:t>
            </a:r>
            <a:r>
              <a:rPr lang="de-DE" dirty="0" smtClean="0"/>
              <a:t>wird </a:t>
            </a:r>
            <a:r>
              <a:rPr lang="de-DE" dirty="0"/>
              <a:t>an Eingang X1 angeschlossen</a:t>
            </a:r>
            <a:r>
              <a:rPr lang="de-DE" dirty="0" smtClean="0"/>
              <a:t>.</a:t>
            </a:r>
          </a:p>
          <a:p>
            <a:r>
              <a:rPr lang="de-DE" dirty="0"/>
              <a:t>AND = A ? </a:t>
            </a:r>
            <a:r>
              <a:rPr lang="de-DE" dirty="0" smtClean="0"/>
              <a:t>B </a:t>
            </a:r>
            <a:r>
              <a:rPr lang="de-DE" dirty="0"/>
              <a:t>: </a:t>
            </a:r>
            <a:r>
              <a:rPr lang="de-DE" dirty="0" smtClean="0"/>
              <a:t>0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4114800"/>
            <a:ext cx="9144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133600" y="5181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38862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419600" y="4572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419600" y="4572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Bogen 15"/>
          <p:cNvSpPr/>
          <p:nvPr/>
        </p:nvSpPr>
        <p:spPr bwMode="auto">
          <a:xfrm flipV="1">
            <a:off x="4724400" y="4572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" name="Gerade Verbindung 16"/>
          <p:cNvCxnSpPr/>
          <p:nvPr/>
        </p:nvCxnSpPr>
        <p:spPr bwMode="auto">
          <a:xfrm>
            <a:off x="38862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5562600" y="5029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4419600" y="5486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2209800" y="5562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1151816" y="4114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1134184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088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Beispiel EXNOR</a:t>
            </a:r>
          </a:p>
          <a:p>
            <a:r>
              <a:rPr lang="de-DE" dirty="0" smtClean="0"/>
              <a:t>EXNOR </a:t>
            </a:r>
            <a:r>
              <a:rPr lang="de-DE" dirty="0"/>
              <a:t>= A ? </a:t>
            </a:r>
            <a:r>
              <a:rPr lang="de-DE" dirty="0" smtClean="0"/>
              <a:t>B </a:t>
            </a:r>
            <a:r>
              <a:rPr lang="de-DE" dirty="0"/>
              <a:t>: </a:t>
            </a:r>
            <a:r>
              <a:rPr lang="de-DE" dirty="0" smtClean="0"/>
              <a:t>!B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4114800"/>
            <a:ext cx="9144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133600" y="5181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209800" y="5562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1121360" y="4114800"/>
            <a:ext cx="330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1134184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4191000" y="3810000"/>
            <a:ext cx="1905000" cy="1981200"/>
            <a:chOff x="1524000" y="4495800"/>
            <a:chExt cx="1905000" cy="1981200"/>
          </a:xfrm>
        </p:grpSpPr>
        <p:cxnSp>
          <p:nvCxnSpPr>
            <p:cNvPr id="25" name="Gerade Verbindung 24"/>
            <p:cNvCxnSpPr/>
            <p:nvPr/>
          </p:nvCxnSpPr>
          <p:spPr bwMode="auto">
            <a:xfrm>
              <a:off x="1524000" y="5257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Gerade Verbindung 25"/>
            <p:cNvCxnSpPr/>
            <p:nvPr/>
          </p:nvCxnSpPr>
          <p:spPr bwMode="auto">
            <a:xfrm>
              <a:off x="1524000" y="57150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" name="Textfeld 26"/>
            <p:cNvSpPr txBox="1"/>
            <p:nvPr/>
          </p:nvSpPr>
          <p:spPr>
            <a:xfrm>
              <a:off x="1676400" y="49530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1676400" y="54102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sp>
          <p:nvSpPr>
            <p:cNvPr id="29" name="Bogen 28"/>
            <p:cNvSpPr/>
            <p:nvPr/>
          </p:nvSpPr>
          <p:spPr bwMode="auto">
            <a:xfrm>
              <a:off x="1752600" y="49530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0" name="Bogen 29"/>
            <p:cNvSpPr/>
            <p:nvPr/>
          </p:nvSpPr>
          <p:spPr bwMode="auto">
            <a:xfrm>
              <a:off x="1676400" y="49530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1" name="Gerade Verbindung 30"/>
            <p:cNvCxnSpPr>
              <a:endCxn id="29" idx="0"/>
            </p:cNvCxnSpPr>
            <p:nvPr/>
          </p:nvCxnSpPr>
          <p:spPr bwMode="auto">
            <a:xfrm flipH="1">
              <a:off x="1943100" y="49530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Gerade Verbindung 31"/>
            <p:cNvCxnSpPr/>
            <p:nvPr/>
          </p:nvCxnSpPr>
          <p:spPr bwMode="auto">
            <a:xfrm flipH="1">
              <a:off x="1905000" y="6019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Ellipse 32"/>
            <p:cNvSpPr/>
            <p:nvPr/>
          </p:nvSpPr>
          <p:spPr bwMode="auto">
            <a:xfrm>
              <a:off x="2971800" y="5334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 flipV="1">
              <a:off x="1676400" y="4495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5" name="Bogen 34"/>
            <p:cNvSpPr/>
            <p:nvPr/>
          </p:nvSpPr>
          <p:spPr bwMode="auto">
            <a:xfrm>
              <a:off x="1828800" y="49530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6" name="Gerade Verbindung 35"/>
            <p:cNvCxnSpPr/>
            <p:nvPr/>
          </p:nvCxnSpPr>
          <p:spPr bwMode="auto">
            <a:xfrm>
              <a:off x="3276600" y="5486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0854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Multiplexer kann auch einfacher realisiert werden.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cxnSp>
        <p:nvCxnSpPr>
          <p:cNvPr id="37" name="Gerade Verbindung 36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Bogen 40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2" name="Gerade Verbindung 41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381000" y="36576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Bogen 46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8" name="Gerade Verbindung 47"/>
          <p:cNvCxnSpPr/>
          <p:nvPr/>
        </p:nvCxnSpPr>
        <p:spPr bwMode="auto">
          <a:xfrm>
            <a:off x="6858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Textfeld 48"/>
          <p:cNvSpPr txBox="1"/>
          <p:nvPr/>
        </p:nvSpPr>
        <p:spPr>
          <a:xfrm>
            <a:off x="381000" y="50292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414721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397831" y="410870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Ellipse 57"/>
          <p:cNvSpPr/>
          <p:nvPr/>
        </p:nvSpPr>
        <p:spPr bwMode="auto">
          <a:xfrm>
            <a:off x="914400" y="3810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956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8956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28956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895600" y="5105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2004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7338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733800" y="4419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7338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Bogen 69"/>
          <p:cNvSpPr/>
          <p:nvPr/>
        </p:nvSpPr>
        <p:spPr bwMode="auto">
          <a:xfrm flipV="1">
            <a:off x="4038600" y="4419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4876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48768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Ellipse 72"/>
          <p:cNvSpPr/>
          <p:nvPr/>
        </p:nvSpPr>
        <p:spPr bwMode="auto">
          <a:xfrm>
            <a:off x="2362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Ellipse 73"/>
          <p:cNvSpPr/>
          <p:nvPr/>
        </p:nvSpPr>
        <p:spPr bwMode="auto">
          <a:xfrm>
            <a:off x="2362200" y="4038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Textfeld 74"/>
          <p:cNvSpPr txBox="1"/>
          <p:nvPr/>
        </p:nvSpPr>
        <p:spPr>
          <a:xfrm>
            <a:off x="3907988" y="3581400"/>
            <a:ext cx="19699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3x4 + 2 = 14 Transistoren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688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Multiplexer kann auch einfacher realisiert werden.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cxnSp>
        <p:nvCxnSpPr>
          <p:cNvPr id="68" name="Gerade Verbindung 67"/>
          <p:cNvCxnSpPr/>
          <p:nvPr/>
        </p:nvCxnSpPr>
        <p:spPr bwMode="auto">
          <a:xfrm>
            <a:off x="12954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1295400" y="3962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Bogen 69"/>
          <p:cNvSpPr/>
          <p:nvPr/>
        </p:nvSpPr>
        <p:spPr bwMode="auto">
          <a:xfrm flipV="1">
            <a:off x="1600200" y="3048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295400" y="3048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295400" y="4495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1295400" y="5410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Bogen 51"/>
          <p:cNvSpPr/>
          <p:nvPr/>
        </p:nvSpPr>
        <p:spPr bwMode="auto">
          <a:xfrm flipV="1">
            <a:off x="1600200" y="4495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6" name="Gerade Verbindung 75"/>
          <p:cNvCxnSpPr/>
          <p:nvPr/>
        </p:nvCxnSpPr>
        <p:spPr bwMode="auto">
          <a:xfrm>
            <a:off x="24384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438400" y="4800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77"/>
          <p:cNvCxnSpPr/>
          <p:nvPr/>
        </p:nvCxnSpPr>
        <p:spPr bwMode="auto">
          <a:xfrm>
            <a:off x="1295400" y="4495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2971800" y="3505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971800" y="41910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&quot;Nein&quot;-Symbol 9"/>
          <p:cNvSpPr/>
          <p:nvPr/>
        </p:nvSpPr>
        <p:spPr bwMode="auto">
          <a:xfrm>
            <a:off x="2743200" y="3886200"/>
            <a:ext cx="609600" cy="609600"/>
          </a:xfrm>
          <a:prstGeom prst="noSmoking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56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Kombinatorisch </a:t>
            </a:r>
            <a:r>
              <a:rPr lang="de-DE" dirty="0"/>
              <a:t>gibt es </a:t>
            </a:r>
            <a:r>
              <a:rPr lang="de-DE" dirty="0" smtClean="0"/>
              <a:t>2</a:t>
            </a:r>
            <a:r>
              <a:rPr lang="de-DE" baseline="30000" dirty="0" smtClean="0"/>
              <a:t>4</a:t>
            </a:r>
            <a:r>
              <a:rPr lang="de-DE" dirty="0" smtClean="0"/>
              <a:t> </a:t>
            </a:r>
            <a:r>
              <a:rPr lang="de-DE" dirty="0"/>
              <a:t>= 16 Booleschen Funktionen von zwei </a:t>
            </a:r>
            <a:r>
              <a:rPr lang="de-DE" dirty="0" smtClean="0"/>
              <a:t>Variablen</a:t>
            </a:r>
          </a:p>
          <a:p>
            <a:r>
              <a:rPr lang="de-DE" dirty="0"/>
              <a:t>Die Länge der Ergebnistabelle ist 4 und für jede Zeile haben wir zwei Möglichkeiten.</a:t>
            </a:r>
            <a:endParaRPr lang="de-DE" dirty="0" smtClean="0"/>
          </a:p>
          <a:p>
            <a:r>
              <a:rPr lang="de-DE" dirty="0" smtClean="0"/>
              <a:t>Die wichtigsten </a:t>
            </a:r>
            <a:r>
              <a:rPr lang="de-DE" dirty="0"/>
              <a:t>Booleschen Funktionen mit zwei Variablen sind NAND, NOR, </a:t>
            </a:r>
            <a:r>
              <a:rPr lang="de-DE" dirty="0" smtClean="0"/>
              <a:t>EXNOR (Äquivalenz).</a:t>
            </a:r>
          </a:p>
          <a:p>
            <a:r>
              <a:rPr lang="de-DE" dirty="0"/>
              <a:t>Da </a:t>
            </a:r>
            <a:r>
              <a:rPr lang="de-DE" dirty="0" smtClean="0"/>
              <a:t>es </a:t>
            </a:r>
            <a:r>
              <a:rPr lang="de-DE" dirty="0"/>
              <a:t>Inverter </a:t>
            </a:r>
            <a:r>
              <a:rPr lang="de-DE" dirty="0" smtClean="0"/>
              <a:t>gibt, </a:t>
            </a:r>
            <a:r>
              <a:rPr lang="de-DE" dirty="0"/>
              <a:t>können wir aus NAND, NOR und </a:t>
            </a:r>
            <a:r>
              <a:rPr lang="de-DE" dirty="0" smtClean="0"/>
              <a:t>EXNOR AND</a:t>
            </a:r>
            <a:r>
              <a:rPr lang="de-DE" dirty="0"/>
              <a:t>, OR und die </a:t>
            </a:r>
            <a:r>
              <a:rPr lang="de-DE" dirty="0" smtClean="0"/>
              <a:t>EXOR </a:t>
            </a:r>
            <a:r>
              <a:rPr lang="de-DE" dirty="0"/>
              <a:t>bauen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793153"/>
              </p:ext>
            </p:extLst>
          </p:nvPr>
        </p:nvGraphicFramePr>
        <p:xfrm>
          <a:off x="457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259929"/>
              </p:ext>
            </p:extLst>
          </p:nvPr>
        </p:nvGraphicFramePr>
        <p:xfrm>
          <a:off x="1981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748631"/>
              </p:ext>
            </p:extLst>
          </p:nvPr>
        </p:nvGraphicFramePr>
        <p:xfrm>
          <a:off x="350520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544826" y="381000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NAND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2103888" y="3810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NOR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402610" y="3810000"/>
            <a:ext cx="731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EXNOR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3800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Wir können </a:t>
            </a:r>
            <a:r>
              <a:rPr lang="de-DE" dirty="0" smtClean="0"/>
              <a:t>die Gatter so erweitern, dass sie sich im </a:t>
            </a:r>
            <a:r>
              <a:rPr lang="de-DE" dirty="0"/>
              <a:t>hochohmigen Zustand befinden </a:t>
            </a:r>
            <a:r>
              <a:rPr lang="de-DE" dirty="0" smtClean="0"/>
              <a:t>können</a:t>
            </a:r>
          </a:p>
          <a:p>
            <a:r>
              <a:rPr lang="de-DE" dirty="0" smtClean="0"/>
              <a:t>-&gt; </a:t>
            </a:r>
            <a:r>
              <a:rPr lang="de-DE" dirty="0" err="1" smtClean="0"/>
              <a:t>Gated</a:t>
            </a:r>
            <a:r>
              <a:rPr lang="de-DE" dirty="0" smtClean="0"/>
              <a:t> Inverter</a:t>
            </a:r>
          </a:p>
          <a:p>
            <a:r>
              <a:rPr lang="de-DE" dirty="0" smtClean="0"/>
              <a:t>Wenn </a:t>
            </a:r>
            <a:r>
              <a:rPr lang="de-DE" dirty="0"/>
              <a:t>der </a:t>
            </a:r>
            <a:r>
              <a:rPr lang="de-DE" dirty="0" err="1"/>
              <a:t>Enable</a:t>
            </a:r>
            <a:r>
              <a:rPr lang="de-DE" dirty="0"/>
              <a:t> Eingang eins ist, funktioniert der Inverter wie ein </a:t>
            </a:r>
            <a:r>
              <a:rPr lang="de-DE" dirty="0" smtClean="0"/>
              <a:t>gewöhnlicher Inverter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6" name="Gerade Verbindung 75"/>
          <p:cNvCxnSpPr/>
          <p:nvPr/>
        </p:nvCxnSpPr>
        <p:spPr bwMode="auto">
          <a:xfrm>
            <a:off x="24384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438400" y="4800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971800" y="3505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971800" y="41910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Gleichschenkliges Dreieck 20"/>
          <p:cNvSpPr/>
          <p:nvPr/>
        </p:nvSpPr>
        <p:spPr bwMode="auto">
          <a:xfrm rot="5400000">
            <a:off x="1450848" y="44927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1981200" y="27432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1981200" y="41910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1981200" y="2667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9812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373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Mit </a:t>
            </a:r>
            <a:r>
              <a:rPr lang="de-DE" dirty="0" err="1"/>
              <a:t>Enable</a:t>
            </a:r>
            <a:r>
              <a:rPr lang="de-DE" dirty="0"/>
              <a:t> = null, ist der Ausgang von VDD und GND </a:t>
            </a:r>
            <a:r>
              <a:rPr lang="de-DE" dirty="0" smtClean="0"/>
              <a:t>getrennt, </a:t>
            </a:r>
            <a:r>
              <a:rPr lang="de-DE" dirty="0"/>
              <a:t>der </a:t>
            </a:r>
            <a:r>
              <a:rPr lang="de-DE" dirty="0" smtClean="0"/>
              <a:t>Ausgang „schwebt“ (</a:t>
            </a:r>
            <a:r>
              <a:rPr lang="de-DE" dirty="0" err="1" smtClean="0"/>
              <a:t>float</a:t>
            </a:r>
            <a:r>
              <a:rPr lang="de-DE" dirty="0" smtClean="0"/>
              <a:t>) </a:t>
            </a:r>
            <a:r>
              <a:rPr lang="de-DE" dirty="0"/>
              <a:t>im hochohmigen (high </a:t>
            </a:r>
            <a:r>
              <a:rPr lang="de-DE" dirty="0" err="1"/>
              <a:t>impedance</a:t>
            </a:r>
            <a:r>
              <a:rPr lang="de-DE" dirty="0"/>
              <a:t>) </a:t>
            </a:r>
            <a:r>
              <a:rPr lang="de-DE" dirty="0" smtClean="0"/>
              <a:t>Zustand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6" name="Gerade Verbindung 75"/>
          <p:cNvCxnSpPr/>
          <p:nvPr/>
        </p:nvCxnSpPr>
        <p:spPr bwMode="auto">
          <a:xfrm>
            <a:off x="24384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438400" y="4800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971800" y="3505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971800" y="41910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Gleichschenkliges Dreieck 20"/>
          <p:cNvSpPr/>
          <p:nvPr/>
        </p:nvSpPr>
        <p:spPr bwMode="auto">
          <a:xfrm rot="5400000">
            <a:off x="1450848" y="44927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1981200" y="27432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1981200" y="41910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1981200" y="2667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9812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986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Schaltung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3124200" y="2895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3124200" y="2819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2971800" y="3276600"/>
            <a:ext cx="304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" name="Gruppieren 21"/>
          <p:cNvGrpSpPr/>
          <p:nvPr/>
        </p:nvGrpSpPr>
        <p:grpSpPr>
          <a:xfrm rot="5400000">
            <a:off x="3848100" y="3848100"/>
            <a:ext cx="533400" cy="762000"/>
            <a:chOff x="1600200" y="4419600"/>
            <a:chExt cx="533400" cy="762000"/>
          </a:xfrm>
        </p:grpSpPr>
        <p:sp>
          <p:nvSpPr>
            <p:cNvPr id="2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4" name="Gerade Verbindung 33"/>
          <p:cNvCxnSpPr>
            <a:endCxn id="30" idx="1"/>
          </p:cNvCxnSpPr>
          <p:nvPr/>
        </p:nvCxnSpPr>
        <p:spPr bwMode="auto">
          <a:xfrm flipH="1">
            <a:off x="4495800" y="4495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H="1" flipV="1">
            <a:off x="3276600" y="3581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32766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4468360" y="4495800"/>
            <a:ext cx="1763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Schlecht – leitet 1 nicht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276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Schaltung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3124200" y="2895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4063504" y="3733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2971800" y="3276600"/>
            <a:ext cx="304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" name="Gruppieren 21"/>
          <p:cNvGrpSpPr/>
          <p:nvPr/>
        </p:nvGrpSpPr>
        <p:grpSpPr>
          <a:xfrm rot="5400000">
            <a:off x="3848100" y="4533900"/>
            <a:ext cx="533400" cy="762000"/>
            <a:chOff x="1600200" y="4419600"/>
            <a:chExt cx="533400" cy="762000"/>
          </a:xfrm>
        </p:grpSpPr>
        <p:sp>
          <p:nvSpPr>
            <p:cNvPr id="2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4" name="Gerade Verbindung 33"/>
          <p:cNvCxnSpPr/>
          <p:nvPr/>
        </p:nvCxnSpPr>
        <p:spPr bwMode="auto">
          <a:xfrm flipH="1">
            <a:off x="3505200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H="1" flipV="1">
            <a:off x="3276600" y="3581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32766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4876800" y="35052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Gut</a:t>
            </a:r>
            <a:endParaRPr lang="de-DE" dirty="0"/>
          </a:p>
        </p:txBody>
      </p:sp>
      <p:grpSp>
        <p:nvGrpSpPr>
          <p:cNvPr id="25" name="Gruppieren 24"/>
          <p:cNvGrpSpPr/>
          <p:nvPr/>
        </p:nvGrpSpPr>
        <p:grpSpPr>
          <a:xfrm rot="5400000">
            <a:off x="3848100" y="3771900"/>
            <a:ext cx="533400" cy="762000"/>
            <a:chOff x="1600200" y="4419600"/>
            <a:chExt cx="533400" cy="762000"/>
          </a:xfrm>
        </p:grpSpPr>
        <p:sp>
          <p:nvSpPr>
            <p:cNvPr id="2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41" name="Gerade Verbindung 40"/>
          <p:cNvCxnSpPr>
            <a:endCxn id="38" idx="1"/>
          </p:cNvCxnSpPr>
          <p:nvPr/>
        </p:nvCxnSpPr>
        <p:spPr bwMode="auto">
          <a:xfrm flipH="1">
            <a:off x="4495800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40386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4495800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733800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4114800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grpSp>
        <p:nvGrpSpPr>
          <p:cNvPr id="8" name="Gruppieren 7"/>
          <p:cNvGrpSpPr/>
          <p:nvPr/>
        </p:nvGrpSpPr>
        <p:grpSpPr>
          <a:xfrm>
            <a:off x="3429000" y="5410200"/>
            <a:ext cx="1138621" cy="609600"/>
            <a:chOff x="990600" y="4648200"/>
            <a:chExt cx="1981200" cy="1060704"/>
          </a:xfrm>
        </p:grpSpPr>
        <p:cxnSp>
          <p:nvCxnSpPr>
            <p:cNvPr id="45" name="Gerade Verbindung 44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Ellipse 45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7" name="Gleichschenkliges Dreieck 46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8" name="Gerade Verbindung 47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9" name="Textfeld 48"/>
          <p:cNvSpPr txBox="1"/>
          <p:nvPr/>
        </p:nvSpPr>
        <p:spPr>
          <a:xfrm>
            <a:off x="3352800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4419600" y="5486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sp>
        <p:nvSpPr>
          <p:cNvPr id="9" name="Ellipse 8"/>
          <p:cNvSpPr/>
          <p:nvPr/>
        </p:nvSpPr>
        <p:spPr bwMode="auto">
          <a:xfrm>
            <a:off x="4114800" y="5257800"/>
            <a:ext cx="11430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214027" y="5971401"/>
            <a:ext cx="881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r>
              <a:rPr lang="de-DE" dirty="0" smtClean="0"/>
              <a:t> = !En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157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Schaltung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3124200" y="2895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4063504" y="3733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2971800" y="3276600"/>
            <a:ext cx="304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" name="Gruppieren 21"/>
          <p:cNvGrpSpPr/>
          <p:nvPr/>
        </p:nvGrpSpPr>
        <p:grpSpPr>
          <a:xfrm rot="5400000">
            <a:off x="3848100" y="4533900"/>
            <a:ext cx="533400" cy="762000"/>
            <a:chOff x="1600200" y="4419600"/>
            <a:chExt cx="533400" cy="762000"/>
          </a:xfrm>
        </p:grpSpPr>
        <p:sp>
          <p:nvSpPr>
            <p:cNvPr id="2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4" name="Gerade Verbindung 33"/>
          <p:cNvCxnSpPr/>
          <p:nvPr/>
        </p:nvCxnSpPr>
        <p:spPr bwMode="auto">
          <a:xfrm flipH="1">
            <a:off x="3505200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H="1" flipV="1">
            <a:off x="3276600" y="3581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32766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" name="Gruppieren 24"/>
          <p:cNvGrpSpPr/>
          <p:nvPr/>
        </p:nvGrpSpPr>
        <p:grpSpPr>
          <a:xfrm rot="5400000">
            <a:off x="3848100" y="3771900"/>
            <a:ext cx="533400" cy="762000"/>
            <a:chOff x="1600200" y="4419600"/>
            <a:chExt cx="533400" cy="762000"/>
          </a:xfrm>
        </p:grpSpPr>
        <p:sp>
          <p:nvSpPr>
            <p:cNvPr id="2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41" name="Gerade Verbindung 40"/>
          <p:cNvCxnSpPr>
            <a:endCxn id="38" idx="1"/>
          </p:cNvCxnSpPr>
          <p:nvPr/>
        </p:nvCxnSpPr>
        <p:spPr bwMode="auto">
          <a:xfrm flipH="1">
            <a:off x="4495800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40386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4495800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733800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4114800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5943600" y="5181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5922703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mit Pfeil 48"/>
          <p:cNvCxnSpPr/>
          <p:nvPr/>
        </p:nvCxnSpPr>
        <p:spPr bwMode="auto">
          <a:xfrm>
            <a:off x="7772400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>
            <a:off x="5236903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1" name="Gruppieren 50"/>
          <p:cNvGrpSpPr/>
          <p:nvPr/>
        </p:nvGrpSpPr>
        <p:grpSpPr>
          <a:xfrm>
            <a:off x="5770303" y="4419600"/>
            <a:ext cx="533400" cy="762000"/>
            <a:chOff x="1600200" y="4419600"/>
            <a:chExt cx="533400" cy="762000"/>
          </a:xfrm>
        </p:grpSpPr>
        <p:sp>
          <p:nvSpPr>
            <p:cNvPr id="5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0" name="Gruppieren 59"/>
          <p:cNvGrpSpPr/>
          <p:nvPr/>
        </p:nvGrpSpPr>
        <p:grpSpPr>
          <a:xfrm>
            <a:off x="5770303" y="3657600"/>
            <a:ext cx="533400" cy="762000"/>
            <a:chOff x="1524000" y="3048000"/>
            <a:chExt cx="533400" cy="762000"/>
          </a:xfrm>
        </p:grpSpPr>
        <p:grpSp>
          <p:nvGrpSpPr>
            <p:cNvPr id="61" name="Gruppieren 6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2" name="Ellipse 6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73" name="Gerade Verbindung 72"/>
          <p:cNvCxnSpPr/>
          <p:nvPr/>
        </p:nvCxnSpPr>
        <p:spPr bwMode="auto">
          <a:xfrm>
            <a:off x="5770303" y="4038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7543800" y="3733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 rot="5400000">
            <a:off x="7328396" y="4533900"/>
            <a:ext cx="533400" cy="762000"/>
            <a:chOff x="1600200" y="4419600"/>
            <a:chExt cx="533400" cy="762000"/>
          </a:xfrm>
        </p:grpSpPr>
        <p:sp>
          <p:nvSpPr>
            <p:cNvPr id="7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 flipH="1">
            <a:off x="6985496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5" name="Gruppieren 84"/>
          <p:cNvGrpSpPr/>
          <p:nvPr/>
        </p:nvGrpSpPr>
        <p:grpSpPr>
          <a:xfrm rot="5400000">
            <a:off x="7328396" y="3771900"/>
            <a:ext cx="533400" cy="762000"/>
            <a:chOff x="1600200" y="4419600"/>
            <a:chExt cx="533400" cy="762000"/>
          </a:xfrm>
        </p:grpSpPr>
        <p:sp>
          <p:nvSpPr>
            <p:cNvPr id="8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4" name="Gerade Verbindung 93"/>
          <p:cNvCxnSpPr>
            <a:endCxn id="91" idx="1"/>
          </p:cNvCxnSpPr>
          <p:nvPr/>
        </p:nvCxnSpPr>
        <p:spPr bwMode="auto">
          <a:xfrm flipH="1">
            <a:off x="7976096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Ellipse 94"/>
          <p:cNvSpPr/>
          <p:nvPr/>
        </p:nvSpPr>
        <p:spPr bwMode="auto">
          <a:xfrm>
            <a:off x="7518896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976096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7214096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595096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8" name="Gerade Verbindung 7"/>
          <p:cNvCxnSpPr>
            <a:endCxn id="57" idx="1"/>
          </p:cNvCxnSpPr>
          <p:nvPr/>
        </p:nvCxnSpPr>
        <p:spPr bwMode="auto">
          <a:xfrm flipH="1">
            <a:off x="6303704" y="4419600"/>
            <a:ext cx="706696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>
            <a:off x="4800600" y="41910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9" name="Gruppieren 98"/>
          <p:cNvGrpSpPr/>
          <p:nvPr/>
        </p:nvGrpSpPr>
        <p:grpSpPr>
          <a:xfrm>
            <a:off x="3429000" y="5410200"/>
            <a:ext cx="1138621" cy="609600"/>
            <a:chOff x="990600" y="4648200"/>
            <a:chExt cx="1981200" cy="1060704"/>
          </a:xfrm>
        </p:grpSpPr>
        <p:cxnSp>
          <p:nvCxnSpPr>
            <p:cNvPr id="100" name="Gerade Verbindung 99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1" name="Ellipse 100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2" name="Gleichschenkliges Dreieck 101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3" name="Gerade Verbindung 102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4" name="Textfeld 103"/>
          <p:cNvSpPr txBox="1"/>
          <p:nvPr/>
        </p:nvSpPr>
        <p:spPr>
          <a:xfrm>
            <a:off x="3352800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4419600" y="5486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106" name="Gruppieren 105"/>
          <p:cNvGrpSpPr/>
          <p:nvPr/>
        </p:nvGrpSpPr>
        <p:grpSpPr>
          <a:xfrm>
            <a:off x="6916590" y="5410200"/>
            <a:ext cx="1138621" cy="609600"/>
            <a:chOff x="990600" y="4648200"/>
            <a:chExt cx="1981200" cy="1060704"/>
          </a:xfrm>
        </p:grpSpPr>
        <p:cxnSp>
          <p:nvCxnSpPr>
            <p:cNvPr id="107" name="Gerade Verbindung 106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8" name="Ellipse 107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9" name="Gleichschenkliges Dreieck 108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0" name="Gerade Verbindung 109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1" name="Textfeld 110"/>
          <p:cNvSpPr txBox="1"/>
          <p:nvPr/>
        </p:nvSpPr>
        <p:spPr>
          <a:xfrm>
            <a:off x="6840390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12" name="Textfeld 111"/>
          <p:cNvSpPr txBox="1"/>
          <p:nvPr/>
        </p:nvSpPr>
        <p:spPr>
          <a:xfrm>
            <a:off x="7907190" y="5486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678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Schaltung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1544896" y="5181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1523999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mit Pfeil 48"/>
          <p:cNvCxnSpPr/>
          <p:nvPr/>
        </p:nvCxnSpPr>
        <p:spPr bwMode="auto">
          <a:xfrm>
            <a:off x="3373696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>
            <a:off x="838199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1" name="Gruppieren 50"/>
          <p:cNvGrpSpPr/>
          <p:nvPr/>
        </p:nvGrpSpPr>
        <p:grpSpPr>
          <a:xfrm>
            <a:off x="1371599" y="4419600"/>
            <a:ext cx="533400" cy="762000"/>
            <a:chOff x="1600200" y="4419600"/>
            <a:chExt cx="533400" cy="762000"/>
          </a:xfrm>
        </p:grpSpPr>
        <p:sp>
          <p:nvSpPr>
            <p:cNvPr id="5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0" name="Gruppieren 59"/>
          <p:cNvGrpSpPr/>
          <p:nvPr/>
        </p:nvGrpSpPr>
        <p:grpSpPr>
          <a:xfrm>
            <a:off x="1371599" y="3657600"/>
            <a:ext cx="533400" cy="762000"/>
            <a:chOff x="1524000" y="3048000"/>
            <a:chExt cx="533400" cy="762000"/>
          </a:xfrm>
        </p:grpSpPr>
        <p:grpSp>
          <p:nvGrpSpPr>
            <p:cNvPr id="61" name="Gruppieren 6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2" name="Ellipse 6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73" name="Gerade Verbindung 72"/>
          <p:cNvCxnSpPr/>
          <p:nvPr/>
        </p:nvCxnSpPr>
        <p:spPr bwMode="auto">
          <a:xfrm>
            <a:off x="1371599" y="4038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3145096" y="3733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 rot="5400000">
            <a:off x="2929692" y="4533900"/>
            <a:ext cx="533400" cy="762000"/>
            <a:chOff x="1600200" y="4419600"/>
            <a:chExt cx="533400" cy="762000"/>
          </a:xfrm>
        </p:grpSpPr>
        <p:sp>
          <p:nvSpPr>
            <p:cNvPr id="7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 flipH="1">
            <a:off x="2586792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5" name="Gruppieren 84"/>
          <p:cNvGrpSpPr/>
          <p:nvPr/>
        </p:nvGrpSpPr>
        <p:grpSpPr>
          <a:xfrm rot="5400000">
            <a:off x="2929692" y="3771900"/>
            <a:ext cx="533400" cy="762000"/>
            <a:chOff x="1600200" y="4419600"/>
            <a:chExt cx="533400" cy="762000"/>
          </a:xfrm>
        </p:grpSpPr>
        <p:sp>
          <p:nvSpPr>
            <p:cNvPr id="8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4" name="Gerade Verbindung 93"/>
          <p:cNvCxnSpPr>
            <a:endCxn id="91" idx="1"/>
          </p:cNvCxnSpPr>
          <p:nvPr/>
        </p:nvCxnSpPr>
        <p:spPr bwMode="auto">
          <a:xfrm flipH="1">
            <a:off x="3577392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Ellipse 94"/>
          <p:cNvSpPr/>
          <p:nvPr/>
        </p:nvSpPr>
        <p:spPr bwMode="auto">
          <a:xfrm>
            <a:off x="3120192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3577392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2815392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3196392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8" name="Gerade Verbindung 7"/>
          <p:cNvCxnSpPr>
            <a:endCxn id="57" idx="1"/>
          </p:cNvCxnSpPr>
          <p:nvPr/>
        </p:nvCxnSpPr>
        <p:spPr bwMode="auto">
          <a:xfrm flipH="1">
            <a:off x="1905000" y="4419600"/>
            <a:ext cx="706696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6172201" y="5943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6172201" y="2895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mit Pfeil 100"/>
          <p:cNvCxnSpPr/>
          <p:nvPr/>
        </p:nvCxnSpPr>
        <p:spPr bwMode="auto">
          <a:xfrm>
            <a:off x="6553201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 flipH="1">
            <a:off x="5257801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3" name="Gruppieren 102"/>
          <p:cNvGrpSpPr/>
          <p:nvPr/>
        </p:nvGrpSpPr>
        <p:grpSpPr>
          <a:xfrm>
            <a:off x="6019801" y="4419600"/>
            <a:ext cx="533400" cy="762000"/>
            <a:chOff x="1600200" y="4419600"/>
            <a:chExt cx="533400" cy="762000"/>
          </a:xfrm>
        </p:grpSpPr>
        <p:sp>
          <p:nvSpPr>
            <p:cNvPr id="10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2" name="Gruppieren 111"/>
          <p:cNvGrpSpPr/>
          <p:nvPr/>
        </p:nvGrpSpPr>
        <p:grpSpPr>
          <a:xfrm>
            <a:off x="6019801" y="3657600"/>
            <a:ext cx="533400" cy="762000"/>
            <a:chOff x="1524000" y="3048000"/>
            <a:chExt cx="533400" cy="762000"/>
          </a:xfrm>
        </p:grpSpPr>
        <p:grpSp>
          <p:nvGrpSpPr>
            <p:cNvPr id="113" name="Gruppieren 11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1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2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14" name="Ellipse 11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23" name="Gerade Verbindung 122"/>
          <p:cNvCxnSpPr/>
          <p:nvPr/>
        </p:nvCxnSpPr>
        <p:spPr bwMode="auto">
          <a:xfrm>
            <a:off x="5791201" y="3276600"/>
            <a:ext cx="0" cy="2286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H="1">
            <a:off x="7234994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>
            <a:endCxn id="109" idx="1"/>
          </p:cNvCxnSpPr>
          <p:nvPr/>
        </p:nvCxnSpPr>
        <p:spPr bwMode="auto">
          <a:xfrm flipH="1">
            <a:off x="6553202" y="4419600"/>
            <a:ext cx="706696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0" name="Gruppieren 149"/>
          <p:cNvGrpSpPr/>
          <p:nvPr/>
        </p:nvGrpSpPr>
        <p:grpSpPr>
          <a:xfrm>
            <a:off x="6019801" y="2895600"/>
            <a:ext cx="533400" cy="762000"/>
            <a:chOff x="1524000" y="3048000"/>
            <a:chExt cx="533400" cy="762000"/>
          </a:xfrm>
        </p:grpSpPr>
        <p:grpSp>
          <p:nvGrpSpPr>
            <p:cNvPr id="151" name="Gruppieren 15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2" name="Ellipse 15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61" name="Gruppieren 160"/>
          <p:cNvGrpSpPr/>
          <p:nvPr/>
        </p:nvGrpSpPr>
        <p:grpSpPr>
          <a:xfrm>
            <a:off x="6019801" y="5181600"/>
            <a:ext cx="533400" cy="762000"/>
            <a:chOff x="1600200" y="4419600"/>
            <a:chExt cx="533400" cy="762000"/>
          </a:xfrm>
        </p:grpSpPr>
        <p:sp>
          <p:nvSpPr>
            <p:cNvPr id="1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5" name="Gerade Verbindung 14"/>
          <p:cNvCxnSpPr/>
          <p:nvPr/>
        </p:nvCxnSpPr>
        <p:spPr bwMode="auto">
          <a:xfrm flipH="1">
            <a:off x="5791201" y="3276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 flipH="1">
            <a:off x="5791201" y="556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1" name="Textfeld 170"/>
          <p:cNvSpPr txBox="1"/>
          <p:nvPr/>
        </p:nvSpPr>
        <p:spPr>
          <a:xfrm>
            <a:off x="5791201" y="3810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sp>
        <p:nvSpPr>
          <p:cNvPr id="172" name="Textfeld 171"/>
          <p:cNvSpPr txBox="1"/>
          <p:nvPr/>
        </p:nvSpPr>
        <p:spPr>
          <a:xfrm>
            <a:off x="5943601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17" name="Gerade Verbindung 16"/>
          <p:cNvCxnSpPr/>
          <p:nvPr/>
        </p:nvCxnSpPr>
        <p:spPr bwMode="auto">
          <a:xfrm>
            <a:off x="2209800" y="42672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H="1">
            <a:off x="2209800" y="42672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3" name="Gruppieren 172"/>
          <p:cNvGrpSpPr/>
          <p:nvPr/>
        </p:nvGrpSpPr>
        <p:grpSpPr>
          <a:xfrm>
            <a:off x="4325790" y="2590800"/>
            <a:ext cx="1138621" cy="609600"/>
            <a:chOff x="990600" y="4648200"/>
            <a:chExt cx="1981200" cy="1060704"/>
          </a:xfrm>
        </p:grpSpPr>
        <p:cxnSp>
          <p:nvCxnSpPr>
            <p:cNvPr id="174" name="Gerade Verbindung 17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5" name="Ellipse 17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6" name="Gleichschenkliges Dreieck 17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7" name="Gerade Verbindung 17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8" name="Textfeld 177"/>
          <p:cNvSpPr txBox="1"/>
          <p:nvPr/>
        </p:nvSpPr>
        <p:spPr>
          <a:xfrm>
            <a:off x="4249590" y="2667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79" name="Textfeld 178"/>
          <p:cNvSpPr txBox="1"/>
          <p:nvPr/>
        </p:nvSpPr>
        <p:spPr>
          <a:xfrm>
            <a:off x="5316390" y="2667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3465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Multiplexer mit </a:t>
            </a:r>
            <a:r>
              <a:rPr lang="de-DE" dirty="0" err="1" smtClean="0"/>
              <a:t>Gated</a:t>
            </a:r>
            <a:r>
              <a:rPr lang="de-DE" dirty="0" smtClean="0"/>
              <a:t> Invertern</a:t>
            </a:r>
          </a:p>
          <a:p>
            <a:r>
              <a:rPr lang="de-DE" dirty="0"/>
              <a:t>Wir brauchen zwei </a:t>
            </a:r>
            <a:r>
              <a:rPr lang="de-DE" dirty="0" smtClean="0"/>
              <a:t>normale- </a:t>
            </a:r>
            <a:r>
              <a:rPr lang="de-DE" dirty="0"/>
              <a:t>und zwei </a:t>
            </a:r>
            <a:r>
              <a:rPr lang="de-DE" dirty="0" err="1"/>
              <a:t>Gated</a:t>
            </a:r>
            <a:r>
              <a:rPr lang="de-DE" dirty="0"/>
              <a:t> </a:t>
            </a:r>
            <a:r>
              <a:rPr lang="de-DE" dirty="0" smtClean="0"/>
              <a:t>Invertern </a:t>
            </a:r>
            <a:r>
              <a:rPr lang="de-DE" dirty="0"/>
              <a:t>– es sind insgesamt 2 x 2 + 2 x 4 = 12 </a:t>
            </a:r>
            <a:r>
              <a:rPr lang="de-DE" dirty="0" smtClean="0"/>
              <a:t>Transistoren - besser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4114800"/>
            <a:ext cx="9144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133600" y="5181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209800" y="5562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1151816" y="4114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1134184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24" name="Gerade Verbindung 23"/>
          <p:cNvCxnSpPr/>
          <p:nvPr/>
        </p:nvCxnSpPr>
        <p:spPr bwMode="auto">
          <a:xfrm>
            <a:off x="62484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Ellipse 24"/>
          <p:cNvSpPr/>
          <p:nvPr/>
        </p:nvSpPr>
        <p:spPr bwMode="auto">
          <a:xfrm>
            <a:off x="62484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62484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6248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8" name="Gerade Verbindung 27"/>
          <p:cNvCxnSpPr/>
          <p:nvPr/>
        </p:nvCxnSpPr>
        <p:spPr bwMode="auto">
          <a:xfrm>
            <a:off x="6781800" y="3352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67818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Gleichschenkliges Dreieck 29"/>
          <p:cNvSpPr/>
          <p:nvPr/>
        </p:nvSpPr>
        <p:spPr bwMode="auto">
          <a:xfrm rot="5400000">
            <a:off x="52608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Gleichschenkliges Dreieck 30"/>
          <p:cNvSpPr/>
          <p:nvPr/>
        </p:nvSpPr>
        <p:spPr bwMode="auto">
          <a:xfrm rot="5400000">
            <a:off x="52608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" name="Gerade Verbindung mit Pfeil 31"/>
          <p:cNvCxnSpPr/>
          <p:nvPr/>
        </p:nvCxnSpPr>
        <p:spPr bwMode="auto">
          <a:xfrm>
            <a:off x="5791200" y="2590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mit Pfeil 32"/>
          <p:cNvCxnSpPr/>
          <p:nvPr/>
        </p:nvCxnSpPr>
        <p:spPr bwMode="auto">
          <a:xfrm>
            <a:off x="5791200" y="4038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feld 33"/>
          <p:cNvSpPr txBox="1"/>
          <p:nvPr/>
        </p:nvSpPr>
        <p:spPr>
          <a:xfrm>
            <a:off x="5723073" y="2514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5774369" y="39624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36" name="Textfeld 35"/>
          <p:cNvSpPr txBox="1"/>
          <p:nvPr/>
        </p:nvSpPr>
        <p:spPr>
          <a:xfrm>
            <a:off x="4724400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37" name="Gerade Verbindung 36"/>
          <p:cNvCxnSpPr/>
          <p:nvPr/>
        </p:nvCxnSpPr>
        <p:spPr bwMode="auto">
          <a:xfrm>
            <a:off x="46482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feld 37"/>
          <p:cNvSpPr txBox="1"/>
          <p:nvPr/>
        </p:nvSpPr>
        <p:spPr>
          <a:xfrm>
            <a:off x="4724400" y="4495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46482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8077200" y="3886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 rot="5400000">
            <a:off x="7089648" y="3578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83820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5" name="Gruppieren 44"/>
          <p:cNvGrpSpPr/>
          <p:nvPr/>
        </p:nvGrpSpPr>
        <p:grpSpPr>
          <a:xfrm>
            <a:off x="5029200" y="5638800"/>
            <a:ext cx="1138621" cy="609600"/>
            <a:chOff x="990600" y="4648200"/>
            <a:chExt cx="1981200" cy="1060704"/>
          </a:xfrm>
        </p:grpSpPr>
        <p:cxnSp>
          <p:nvCxnSpPr>
            <p:cNvPr id="46" name="Gerade Verbindung 45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7" name="Ellipse 46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8" name="Gleichschenkliges Dreieck 47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9" name="Gerade Verbindung 48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3" name="Textfeld 52"/>
          <p:cNvSpPr txBox="1"/>
          <p:nvPr/>
        </p:nvSpPr>
        <p:spPr>
          <a:xfrm>
            <a:off x="4936169" y="57150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6002968" y="5715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75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Oft werden auch mehrfache Multiplexer </a:t>
            </a:r>
            <a:r>
              <a:rPr lang="de-DE" dirty="0" smtClean="0"/>
              <a:t>verwendet.</a:t>
            </a:r>
          </a:p>
          <a:p>
            <a:r>
              <a:rPr lang="de-DE" dirty="0" smtClean="0"/>
              <a:t>ZB wenn </a:t>
            </a:r>
            <a:r>
              <a:rPr lang="de-DE" dirty="0"/>
              <a:t>man die digitalen Signale von mehreren Quellen über eine Leitung übertragen möchte</a:t>
            </a:r>
            <a:r>
              <a:rPr lang="de-DE" dirty="0" smtClean="0"/>
              <a:t>.</a:t>
            </a:r>
          </a:p>
          <a:p>
            <a:r>
              <a:rPr lang="de-DE" dirty="0" smtClean="0"/>
              <a:t>2-&gt;1 Multiplexer</a:t>
            </a:r>
          </a:p>
          <a:p>
            <a:r>
              <a:rPr lang="de-DE" dirty="0" smtClean="0"/>
              <a:t>4-&gt;1 Multiplexer…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4648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1975706" y="51816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(1:0)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990600" y="4038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1752600" y="3886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 bwMode="auto">
          <a:xfrm>
            <a:off x="1981200" y="5105400"/>
            <a:ext cx="10668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1524000" y="3733800"/>
            <a:ext cx="685800" cy="533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87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Decoder.</a:t>
            </a:r>
          </a:p>
          <a:p>
            <a:r>
              <a:rPr lang="de-DE" dirty="0" smtClean="0"/>
              <a:t>Beispiel: 8-bit </a:t>
            </a:r>
            <a:r>
              <a:rPr lang="de-DE" dirty="0"/>
              <a:t>Eingang </a:t>
            </a:r>
            <a:r>
              <a:rPr lang="de-DE" dirty="0" smtClean="0"/>
              <a:t>D(7:0) (binäre Zahl) </a:t>
            </a:r>
            <a:r>
              <a:rPr lang="de-DE" dirty="0"/>
              <a:t>und </a:t>
            </a:r>
            <a:r>
              <a:rPr lang="de-DE" dirty="0" smtClean="0"/>
              <a:t>2</a:t>
            </a:r>
            <a:r>
              <a:rPr lang="de-DE" baseline="30000" dirty="0" smtClean="0"/>
              <a:t>8</a:t>
            </a:r>
            <a:r>
              <a:rPr lang="de-DE" dirty="0" smtClean="0"/>
              <a:t> </a:t>
            </a:r>
            <a:r>
              <a:rPr lang="de-DE" dirty="0"/>
              <a:t>Ausgänge</a:t>
            </a:r>
            <a:r>
              <a:rPr lang="de-DE" dirty="0" smtClean="0"/>
              <a:t>.</a:t>
            </a:r>
          </a:p>
          <a:p>
            <a:r>
              <a:rPr lang="de-DE" dirty="0" smtClean="0"/>
              <a:t>Falls Eingang = m </a:t>
            </a:r>
            <a:r>
              <a:rPr lang="de-DE" dirty="0"/>
              <a:t>(binär Kodiert) ist der m-</a:t>
            </a:r>
            <a:r>
              <a:rPr lang="de-DE" dirty="0" err="1"/>
              <a:t>te</a:t>
            </a:r>
            <a:r>
              <a:rPr lang="de-DE" dirty="0"/>
              <a:t> Ausgang 1. Alle anderen Ausgänge sind null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371600" y="34290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09600" y="41148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09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2286000" y="3581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860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2860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22860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2514600" y="3276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2505842" y="4876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032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Realisierung</a:t>
            </a:r>
          </a:p>
          <a:p>
            <a:r>
              <a:rPr lang="de-DE" dirty="0" smtClean="0"/>
              <a:t>2</a:t>
            </a:r>
            <a:r>
              <a:rPr lang="de-DE" baseline="30000" dirty="0" smtClean="0"/>
              <a:t>8</a:t>
            </a:r>
            <a:r>
              <a:rPr lang="de-DE" dirty="0" smtClean="0"/>
              <a:t> </a:t>
            </a:r>
            <a:r>
              <a:rPr lang="de-DE" dirty="0"/>
              <a:t>AND Gattern mit n </a:t>
            </a:r>
            <a:r>
              <a:rPr lang="de-DE" dirty="0" smtClean="0"/>
              <a:t>Eingängen</a:t>
            </a:r>
            <a:endParaRPr lang="de-DE" dirty="0"/>
          </a:p>
          <a:p>
            <a:r>
              <a:rPr lang="de-DE" dirty="0" smtClean="0"/>
              <a:t>Wenn </a:t>
            </a:r>
            <a:r>
              <a:rPr lang="de-DE" dirty="0"/>
              <a:t>z.B. das AND Gate dem Ausgang 5 </a:t>
            </a:r>
            <a:r>
              <a:rPr lang="de-DE" dirty="0" smtClean="0"/>
              <a:t>gehört, sollte </a:t>
            </a:r>
            <a:r>
              <a:rPr lang="de-DE" dirty="0"/>
              <a:t>es </a:t>
            </a:r>
            <a:r>
              <a:rPr lang="de-DE" dirty="0" smtClean="0"/>
              <a:t>„1“ </a:t>
            </a:r>
            <a:r>
              <a:rPr lang="de-DE" dirty="0"/>
              <a:t>für die binäre </a:t>
            </a:r>
            <a:r>
              <a:rPr lang="de-DE" dirty="0" smtClean="0"/>
              <a:t>Zahl </a:t>
            </a:r>
            <a:r>
              <a:rPr lang="de-DE" dirty="0"/>
              <a:t>D(7:0) = </a:t>
            </a:r>
            <a:r>
              <a:rPr lang="de-DE" dirty="0" smtClean="0"/>
              <a:t>0000_1001 erzeugen</a:t>
            </a:r>
          </a:p>
          <a:p>
            <a:r>
              <a:rPr lang="de-DE" dirty="0"/>
              <a:t>Y5 = !D7 &amp; !D6 &amp; !D5 &amp; !D4 &amp; D3 &amp; !D2 &amp; !D1 &amp; </a:t>
            </a:r>
            <a:r>
              <a:rPr lang="de-DE" dirty="0" smtClean="0"/>
              <a:t>D0</a:t>
            </a:r>
          </a:p>
          <a:p>
            <a:r>
              <a:rPr lang="de-DE" dirty="0"/>
              <a:t>Alle </a:t>
            </a:r>
            <a:r>
              <a:rPr lang="de-DE" dirty="0" smtClean="0"/>
              <a:t>Variablen, </a:t>
            </a:r>
            <a:r>
              <a:rPr lang="de-DE" dirty="0"/>
              <a:t>die null sind, </a:t>
            </a:r>
            <a:r>
              <a:rPr lang="de-DE" dirty="0" smtClean="0"/>
              <a:t>werden negiert</a:t>
            </a:r>
          </a:p>
          <a:p>
            <a:r>
              <a:rPr lang="de-DE" dirty="0"/>
              <a:t>In solcher Realisierung brauchen wir 256 ANDs mit 8 Eingängen und 8 </a:t>
            </a:r>
            <a:r>
              <a:rPr lang="de-DE" dirty="0" smtClean="0"/>
              <a:t>Invertern</a:t>
            </a:r>
            <a:r>
              <a:rPr lang="de-DE" dirty="0"/>
              <a:t>. Das sind insgesamt 256 x 16 + 8 x 2 ~ 4000 Transistoren.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371600" y="34290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09600" y="41148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09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2286000" y="3581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86000" y="38709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286000" y="41757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22860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2514600" y="3276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2505842" y="4876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cxnSp>
        <p:nvCxnSpPr>
          <p:cNvPr id="14" name="Gerade Verbindung 13"/>
          <p:cNvCxnSpPr/>
          <p:nvPr/>
        </p:nvCxnSpPr>
        <p:spPr bwMode="auto">
          <a:xfrm>
            <a:off x="5181600" y="44897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5715000" y="45780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5715000" y="45780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5715000" y="54924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V="1">
            <a:off x="6019800" y="45780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6985462" y="473049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Y5</a:t>
            </a:r>
            <a:endParaRPr lang="de-DE" dirty="0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6858000" y="50352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51816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5715000" y="42672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feld 29"/>
          <p:cNvSpPr txBox="1"/>
          <p:nvPr/>
        </p:nvSpPr>
        <p:spPr>
          <a:xfrm>
            <a:off x="4800600" y="5715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D0</a:t>
            </a:r>
            <a:endParaRPr lang="de-DE" dirty="0"/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5181600" y="47183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5181600" y="4946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51816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5181600" y="51876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51816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181600" y="586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Ellipse 36"/>
          <p:cNvSpPr/>
          <p:nvPr/>
        </p:nvSpPr>
        <p:spPr bwMode="auto">
          <a:xfrm>
            <a:off x="5562600" y="4191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Ellipse 37"/>
          <p:cNvSpPr/>
          <p:nvPr/>
        </p:nvSpPr>
        <p:spPr bwMode="auto">
          <a:xfrm>
            <a:off x="5562600" y="4419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Ellipse 38"/>
          <p:cNvSpPr/>
          <p:nvPr/>
        </p:nvSpPr>
        <p:spPr bwMode="auto">
          <a:xfrm>
            <a:off x="5562600" y="4648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Ellipse 40"/>
          <p:cNvSpPr/>
          <p:nvPr/>
        </p:nvSpPr>
        <p:spPr bwMode="auto">
          <a:xfrm>
            <a:off x="55626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Ellipse 41"/>
          <p:cNvSpPr/>
          <p:nvPr/>
        </p:nvSpPr>
        <p:spPr bwMode="auto">
          <a:xfrm>
            <a:off x="5562600" y="5334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Ellipse 42"/>
          <p:cNvSpPr/>
          <p:nvPr/>
        </p:nvSpPr>
        <p:spPr bwMode="auto">
          <a:xfrm>
            <a:off x="5562600" y="5562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4800600" y="5486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4724400" y="4114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D7</a:t>
            </a:r>
            <a:endParaRPr lang="de-DE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2057400" y="5029200"/>
            <a:ext cx="228600" cy="320040"/>
            <a:chOff x="3657600" y="3048000"/>
            <a:chExt cx="1143000" cy="1600200"/>
          </a:xfrm>
        </p:grpSpPr>
        <p:cxnSp>
          <p:nvCxnSpPr>
            <p:cNvPr id="46" name="Gerade Verbindung 4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 Verbindung 4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8" name="Bogen 4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9" name="Gerade Verbindung 4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0" name="Gruppieren 49"/>
          <p:cNvGrpSpPr/>
          <p:nvPr/>
        </p:nvGrpSpPr>
        <p:grpSpPr>
          <a:xfrm>
            <a:off x="2057400" y="4023360"/>
            <a:ext cx="228600" cy="320040"/>
            <a:chOff x="3657600" y="3048000"/>
            <a:chExt cx="1143000" cy="16002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Bogen 5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4" name="Gerade Verbindung 5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5" name="Gruppieren 54"/>
          <p:cNvGrpSpPr/>
          <p:nvPr/>
        </p:nvGrpSpPr>
        <p:grpSpPr>
          <a:xfrm>
            <a:off x="2057400" y="3718560"/>
            <a:ext cx="228600" cy="320040"/>
            <a:chOff x="3657600" y="3048000"/>
            <a:chExt cx="1143000" cy="1600200"/>
          </a:xfrm>
        </p:grpSpPr>
        <p:cxnSp>
          <p:nvCxnSpPr>
            <p:cNvPr id="56" name="Gerade Verbindung 5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8" name="Bogen 5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9" name="Gerade Verbindung 5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0" name="Gruppieren 59"/>
          <p:cNvGrpSpPr/>
          <p:nvPr/>
        </p:nvGrpSpPr>
        <p:grpSpPr>
          <a:xfrm>
            <a:off x="2057400" y="3429000"/>
            <a:ext cx="228600" cy="320040"/>
            <a:chOff x="3657600" y="3048000"/>
            <a:chExt cx="1143000" cy="1600200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Bogen 6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685123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Warum sind nur drei </a:t>
            </a:r>
            <a:r>
              <a:rPr lang="de-DE" dirty="0"/>
              <a:t>(bzw. sechs) </a:t>
            </a:r>
            <a:r>
              <a:rPr lang="de-DE" dirty="0" smtClean="0"/>
              <a:t>Funktionen genug?</a:t>
            </a:r>
          </a:p>
          <a:p>
            <a:r>
              <a:rPr lang="de-DE" dirty="0"/>
              <a:t>8 Booleschen Funktionen kann man </a:t>
            </a:r>
            <a:r>
              <a:rPr lang="de-DE" dirty="0" smtClean="0"/>
              <a:t>aus16 </a:t>
            </a:r>
            <a:r>
              <a:rPr lang="de-DE" dirty="0"/>
              <a:t>durch Negation </a:t>
            </a:r>
            <a:r>
              <a:rPr lang="de-DE" dirty="0" smtClean="0"/>
              <a:t>bekommen - </a:t>
            </a:r>
            <a:r>
              <a:rPr lang="de-DE" dirty="0"/>
              <a:t>wie AND aus NAND</a:t>
            </a:r>
            <a:r>
              <a:rPr lang="de-DE" dirty="0" smtClean="0"/>
              <a:t>.</a:t>
            </a:r>
          </a:p>
          <a:p>
            <a:r>
              <a:rPr lang="de-DE" dirty="0"/>
              <a:t>Zwei Funktionen (von </a:t>
            </a:r>
            <a:r>
              <a:rPr lang="de-DE" dirty="0" smtClean="0"/>
              <a:t>8 – wir betrachten z.B. nur diese die mit 1 anfangen) </a:t>
            </a:r>
            <a:r>
              <a:rPr lang="de-DE" dirty="0"/>
              <a:t>sind eigentlich keine Funktionen von zwei sondern nur einer Variable</a:t>
            </a:r>
            <a:r>
              <a:rPr lang="de-DE" dirty="0" smtClean="0"/>
              <a:t>.</a:t>
            </a:r>
          </a:p>
          <a:p>
            <a:r>
              <a:rPr lang="de-DE" dirty="0"/>
              <a:t>Eine Funktion von 8 ist Konstante. </a:t>
            </a:r>
            <a:r>
              <a:rPr lang="de-DE" dirty="0" smtClean="0"/>
              <a:t> 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702350"/>
              </p:ext>
            </p:extLst>
          </p:nvPr>
        </p:nvGraphicFramePr>
        <p:xfrm>
          <a:off x="457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243908"/>
              </p:ext>
            </p:extLst>
          </p:nvPr>
        </p:nvGraphicFramePr>
        <p:xfrm>
          <a:off x="1981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697913" y="3810000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2210488" y="3810000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954408"/>
              </p:ext>
            </p:extLst>
          </p:nvPr>
        </p:nvGraphicFramePr>
        <p:xfrm>
          <a:off x="47244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feld 11"/>
          <p:cNvSpPr txBox="1"/>
          <p:nvPr/>
        </p:nvSpPr>
        <p:spPr>
          <a:xfrm>
            <a:off x="4986753" y="3810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7600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256-&gt;1 Multiplexer – Realisierung</a:t>
            </a:r>
          </a:p>
          <a:p>
            <a:r>
              <a:rPr lang="de-DE" dirty="0" smtClean="0"/>
              <a:t>1x4000T + 256 x 6T + 2T = 5500 Transistoren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3962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2501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9906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1752600" y="3733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990600" y="5285601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1667642" y="5133201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7086600" y="2514600"/>
            <a:ext cx="990600" cy="492969"/>
            <a:chOff x="4191000" y="2590800"/>
            <a:chExt cx="2590800" cy="1289304"/>
          </a:xfrm>
        </p:grpSpPr>
        <p:grpSp>
          <p:nvGrpSpPr>
            <p:cNvPr id="4" name="Gruppieren 3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19" name="Gerade Verbindung 18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0" name="Ellipse 19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1" name="Gleichschenkliges Dreieck 20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25" name="Gerade Verbindung 24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8" name="Gerade Verbindung 7"/>
            <p:cNvCxnSpPr>
              <a:stCxn id="21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Gerade Verbindung 12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" name="Textfeld 14"/>
          <p:cNvSpPr txBox="1"/>
          <p:nvPr/>
        </p:nvSpPr>
        <p:spPr>
          <a:xfrm>
            <a:off x="70866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grpSp>
        <p:nvGrpSpPr>
          <p:cNvPr id="38" name="Gruppieren 37"/>
          <p:cNvGrpSpPr/>
          <p:nvPr/>
        </p:nvGrpSpPr>
        <p:grpSpPr>
          <a:xfrm>
            <a:off x="7086600" y="3276600"/>
            <a:ext cx="990600" cy="492969"/>
            <a:chOff x="4191000" y="2590800"/>
            <a:chExt cx="2590800" cy="1289304"/>
          </a:xfrm>
        </p:grpSpPr>
        <p:grpSp>
          <p:nvGrpSpPr>
            <p:cNvPr id="39" name="Gruppieren 38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43" name="Gerade Verbindung 42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7" name="Ellipse 46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48" name="Gleichschenkliges Dreieck 47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49" name="Gerade Verbindung 48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41" name="Gerade Verbindung 40"/>
            <p:cNvCxnSpPr>
              <a:stCxn id="48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Gerade Verbindung 41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3" name="Textfeld 52"/>
          <p:cNvSpPr txBox="1"/>
          <p:nvPr/>
        </p:nvSpPr>
        <p:spPr>
          <a:xfrm>
            <a:off x="7086600" y="3276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grpSp>
        <p:nvGrpSpPr>
          <p:cNvPr id="54" name="Gruppieren 53"/>
          <p:cNvGrpSpPr/>
          <p:nvPr/>
        </p:nvGrpSpPr>
        <p:grpSpPr>
          <a:xfrm>
            <a:off x="7086600" y="4648200"/>
            <a:ext cx="990600" cy="492969"/>
            <a:chOff x="4191000" y="2590800"/>
            <a:chExt cx="2590800" cy="1289304"/>
          </a:xfrm>
        </p:grpSpPr>
        <p:grpSp>
          <p:nvGrpSpPr>
            <p:cNvPr id="55" name="Gruppieren 54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58" name="Gerade Verbindung 57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9" name="Ellipse 58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60" name="Gleichschenkliges Dreieck 59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61" name="Gerade Verbindung 60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56" name="Gerade Verbindung 55"/>
            <p:cNvCxnSpPr>
              <a:stCxn id="60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2" name="Textfeld 61"/>
          <p:cNvSpPr txBox="1"/>
          <p:nvPr/>
        </p:nvSpPr>
        <p:spPr>
          <a:xfrm>
            <a:off x="7001642" y="4648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sp>
        <p:nvSpPr>
          <p:cNvPr id="72" name="Rechteck 71"/>
          <p:cNvSpPr/>
          <p:nvPr/>
        </p:nvSpPr>
        <p:spPr bwMode="auto">
          <a:xfrm>
            <a:off x="5105400" y="23622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Decoder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4288099" y="30480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74" name="Gerade Verbindung 73"/>
          <p:cNvCxnSpPr/>
          <p:nvPr/>
        </p:nvCxnSpPr>
        <p:spPr bwMode="auto">
          <a:xfrm>
            <a:off x="4343400" y="3352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019800" y="2514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019800" y="2667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6019800" y="2819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0198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feld 78"/>
          <p:cNvSpPr txBox="1"/>
          <p:nvPr/>
        </p:nvSpPr>
        <p:spPr>
          <a:xfrm>
            <a:off x="62059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6197162" y="38100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70441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010400" y="2971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En1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6925441" y="4343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8077200" y="28194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80772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8807823" y="4025153"/>
            <a:ext cx="20394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8807823" y="3966882"/>
            <a:ext cx="116541" cy="11654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Gleichschenkliges Dreieck 89"/>
          <p:cNvSpPr/>
          <p:nvPr/>
        </p:nvSpPr>
        <p:spPr bwMode="auto">
          <a:xfrm rot="5400000">
            <a:off x="8430230" y="3849176"/>
            <a:ext cx="405563" cy="349623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997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256-&gt;1 Analog Multiplexer – Realisierung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AMUX</a:t>
            </a: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3962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2501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9906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1752600" y="3733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990600" y="5285601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1667642" y="5133201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70866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3276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7001642" y="4648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sp>
        <p:nvSpPr>
          <p:cNvPr id="72" name="Rechteck 71"/>
          <p:cNvSpPr/>
          <p:nvPr/>
        </p:nvSpPr>
        <p:spPr bwMode="auto">
          <a:xfrm>
            <a:off x="5105400" y="23622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Decoder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4288099" y="30480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74" name="Gerade Verbindung 73"/>
          <p:cNvCxnSpPr/>
          <p:nvPr/>
        </p:nvCxnSpPr>
        <p:spPr bwMode="auto">
          <a:xfrm>
            <a:off x="4343400" y="3352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019800" y="2514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019800" y="2667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6019800" y="2819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0198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feld 78"/>
          <p:cNvSpPr txBox="1"/>
          <p:nvPr/>
        </p:nvSpPr>
        <p:spPr>
          <a:xfrm>
            <a:off x="62059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6197162" y="38100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70441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010400" y="2971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En1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6925441" y="4343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8077200" y="28194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8077200" y="4038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" name="Gruppieren 22"/>
          <p:cNvGrpSpPr/>
          <p:nvPr/>
        </p:nvGrpSpPr>
        <p:grpSpPr>
          <a:xfrm>
            <a:off x="7086600" y="4648200"/>
            <a:ext cx="990600" cy="304800"/>
            <a:chOff x="7086600" y="4648200"/>
            <a:chExt cx="990600" cy="304800"/>
          </a:xfrm>
        </p:grpSpPr>
        <p:cxnSp>
          <p:nvCxnSpPr>
            <p:cNvPr id="56" name="Gerade Verbindung 55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Gerade Verbindung 11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Gerade Verbindung 16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4" name="Gruppieren 63"/>
          <p:cNvGrpSpPr/>
          <p:nvPr/>
        </p:nvGrpSpPr>
        <p:grpSpPr>
          <a:xfrm>
            <a:off x="7086600" y="3276600"/>
            <a:ext cx="990600" cy="304800"/>
            <a:chOff x="7086600" y="4648200"/>
            <a:chExt cx="990600" cy="304800"/>
          </a:xfrm>
        </p:grpSpPr>
        <p:cxnSp>
          <p:nvCxnSpPr>
            <p:cNvPr id="65" name="Gerade Verbindung 64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Gerade Verbindung 65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Gerade Verbindung 68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0" name="Gruppieren 69"/>
          <p:cNvGrpSpPr/>
          <p:nvPr/>
        </p:nvGrpSpPr>
        <p:grpSpPr>
          <a:xfrm>
            <a:off x="7086600" y="2514600"/>
            <a:ext cx="990600" cy="304800"/>
            <a:chOff x="7086600" y="4648200"/>
            <a:chExt cx="990600" cy="304800"/>
          </a:xfrm>
        </p:grpSpPr>
        <p:cxnSp>
          <p:nvCxnSpPr>
            <p:cNvPr id="71" name="Gerade Verbindung 70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8" name="Textfeld 87"/>
          <p:cNvSpPr txBox="1"/>
          <p:nvPr/>
        </p:nvSpPr>
        <p:spPr>
          <a:xfrm>
            <a:off x="5511304" y="4572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89" name="Gruppieren 88"/>
          <p:cNvGrpSpPr/>
          <p:nvPr/>
        </p:nvGrpSpPr>
        <p:grpSpPr>
          <a:xfrm rot="5400000">
            <a:off x="5295900" y="5372100"/>
            <a:ext cx="533400" cy="762000"/>
            <a:chOff x="1600200" y="4419600"/>
            <a:chExt cx="533400" cy="762000"/>
          </a:xfrm>
        </p:grpSpPr>
        <p:sp>
          <p:nvSpPr>
            <p:cNvPr id="9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 flipH="1">
            <a:off x="4953000" y="5257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9" name="Gruppieren 98"/>
          <p:cNvGrpSpPr/>
          <p:nvPr/>
        </p:nvGrpSpPr>
        <p:grpSpPr>
          <a:xfrm rot="5400000">
            <a:off x="5295900" y="46101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08" name="Gerade Verbindung 107"/>
          <p:cNvCxnSpPr>
            <a:endCxn id="105" idx="1"/>
          </p:cNvCxnSpPr>
          <p:nvPr/>
        </p:nvCxnSpPr>
        <p:spPr bwMode="auto">
          <a:xfrm flipH="1">
            <a:off x="5943600" y="5257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Ellipse 108"/>
          <p:cNvSpPr/>
          <p:nvPr/>
        </p:nvSpPr>
        <p:spPr bwMode="auto">
          <a:xfrm>
            <a:off x="54864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0" name="Gerade Verbindung 109"/>
          <p:cNvCxnSpPr/>
          <p:nvPr/>
        </p:nvCxnSpPr>
        <p:spPr bwMode="auto">
          <a:xfrm>
            <a:off x="5943600" y="5257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181600" y="5257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5562600" y="5410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grpSp>
        <p:nvGrpSpPr>
          <p:cNvPr id="113" name="Gruppieren 112"/>
          <p:cNvGrpSpPr/>
          <p:nvPr/>
        </p:nvGrpSpPr>
        <p:grpSpPr>
          <a:xfrm>
            <a:off x="4876800" y="6096000"/>
            <a:ext cx="1138621" cy="609600"/>
            <a:chOff x="990600" y="4648200"/>
            <a:chExt cx="1981200" cy="1060704"/>
          </a:xfrm>
        </p:grpSpPr>
        <p:cxnSp>
          <p:nvCxnSpPr>
            <p:cNvPr id="114" name="Gerade Verbindung 11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5" name="Ellipse 11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6" name="Gleichschenkliges Dreieck 11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7" name="Gerade Verbindung 11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8" name="Textfeld 117"/>
          <p:cNvSpPr txBox="1"/>
          <p:nvPr/>
        </p:nvSpPr>
        <p:spPr>
          <a:xfrm>
            <a:off x="4800600" y="6172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5867400" y="6172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sp>
        <p:nvSpPr>
          <p:cNvPr id="24" name="Abgerundetes Rechteck 23"/>
          <p:cNvSpPr/>
          <p:nvPr/>
        </p:nvSpPr>
        <p:spPr bwMode="auto">
          <a:xfrm>
            <a:off x="4724400" y="4572000"/>
            <a:ext cx="1600200" cy="2209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8" name="Gerade Verbindung mit Pfeil 27"/>
          <p:cNvCxnSpPr/>
          <p:nvPr/>
        </p:nvCxnSpPr>
        <p:spPr bwMode="auto">
          <a:xfrm flipV="1">
            <a:off x="6400800" y="5105400"/>
            <a:ext cx="10668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>
            <a:off x="6934200" y="2819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mit Pfeil 119"/>
          <p:cNvCxnSpPr/>
          <p:nvPr/>
        </p:nvCxnSpPr>
        <p:spPr bwMode="auto">
          <a:xfrm>
            <a:off x="6934200" y="3581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mit Pfeil 120"/>
          <p:cNvCxnSpPr/>
          <p:nvPr/>
        </p:nvCxnSpPr>
        <p:spPr bwMode="auto">
          <a:xfrm>
            <a:off x="6934200" y="49530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>
            <a:off x="8077200" y="40386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2772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Analog Multiplexer leitet in beide Richtungen</a:t>
            </a:r>
          </a:p>
          <a:p>
            <a:r>
              <a:rPr lang="de-DE" dirty="0" err="1" smtClean="0"/>
              <a:t>Demultiplexer</a:t>
            </a:r>
            <a:endParaRPr lang="de-DE" dirty="0" smtClean="0"/>
          </a:p>
          <a:p>
            <a:r>
              <a:rPr lang="de-DE" dirty="0"/>
              <a:t>Wenn man </a:t>
            </a:r>
            <a:r>
              <a:rPr lang="de-DE" dirty="0" smtClean="0"/>
              <a:t>in einem Analogmultiplexer </a:t>
            </a:r>
            <a:r>
              <a:rPr lang="de-DE" dirty="0"/>
              <a:t>die Eingänge und Ausgänge „vertauscht“ bekommt man einen </a:t>
            </a:r>
            <a:r>
              <a:rPr lang="de-DE" dirty="0" err="1"/>
              <a:t>Demultiplexer</a:t>
            </a:r>
            <a:r>
              <a:rPr lang="de-DE" dirty="0"/>
              <a:t>. 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DMUX</a:t>
            </a: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6670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9906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2294758" y="3962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2501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26670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2294758" y="3733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2667000" y="5285601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2209800" y="5133201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70866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3276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7001642" y="4648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sp>
        <p:nvSpPr>
          <p:cNvPr id="72" name="Rechteck 71"/>
          <p:cNvSpPr/>
          <p:nvPr/>
        </p:nvSpPr>
        <p:spPr bwMode="auto">
          <a:xfrm>
            <a:off x="5105400" y="23622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Decoder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4288099" y="30480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74" name="Gerade Verbindung 73"/>
          <p:cNvCxnSpPr/>
          <p:nvPr/>
        </p:nvCxnSpPr>
        <p:spPr bwMode="auto">
          <a:xfrm>
            <a:off x="4343400" y="3352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019800" y="2514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019800" y="2667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6019800" y="2819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0198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feld 78"/>
          <p:cNvSpPr txBox="1"/>
          <p:nvPr/>
        </p:nvSpPr>
        <p:spPr>
          <a:xfrm>
            <a:off x="62059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6197162" y="38100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70441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010400" y="2971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En1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6925441" y="4343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8077200" y="28194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8077200" y="4038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" name="Gruppieren 22"/>
          <p:cNvGrpSpPr/>
          <p:nvPr/>
        </p:nvGrpSpPr>
        <p:grpSpPr>
          <a:xfrm>
            <a:off x="7086600" y="4648200"/>
            <a:ext cx="990600" cy="304800"/>
            <a:chOff x="7086600" y="4648200"/>
            <a:chExt cx="990600" cy="304800"/>
          </a:xfrm>
        </p:grpSpPr>
        <p:cxnSp>
          <p:nvCxnSpPr>
            <p:cNvPr id="56" name="Gerade Verbindung 55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Gerade Verbindung 11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Gerade Verbindung 16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4" name="Gruppieren 63"/>
          <p:cNvGrpSpPr/>
          <p:nvPr/>
        </p:nvGrpSpPr>
        <p:grpSpPr>
          <a:xfrm>
            <a:off x="7086600" y="3276600"/>
            <a:ext cx="990600" cy="304800"/>
            <a:chOff x="7086600" y="4648200"/>
            <a:chExt cx="990600" cy="304800"/>
          </a:xfrm>
        </p:grpSpPr>
        <p:cxnSp>
          <p:nvCxnSpPr>
            <p:cNvPr id="65" name="Gerade Verbindung 64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Gerade Verbindung 65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Gerade Verbindung 68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0" name="Gruppieren 69"/>
          <p:cNvGrpSpPr/>
          <p:nvPr/>
        </p:nvGrpSpPr>
        <p:grpSpPr>
          <a:xfrm>
            <a:off x="7086600" y="2514600"/>
            <a:ext cx="990600" cy="304800"/>
            <a:chOff x="7086600" y="4648200"/>
            <a:chExt cx="990600" cy="304800"/>
          </a:xfrm>
        </p:grpSpPr>
        <p:cxnSp>
          <p:nvCxnSpPr>
            <p:cNvPr id="71" name="Gerade Verbindung 70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8" name="Textfeld 87"/>
          <p:cNvSpPr txBox="1"/>
          <p:nvPr/>
        </p:nvSpPr>
        <p:spPr>
          <a:xfrm>
            <a:off x="5511304" y="4572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89" name="Gruppieren 88"/>
          <p:cNvGrpSpPr/>
          <p:nvPr/>
        </p:nvGrpSpPr>
        <p:grpSpPr>
          <a:xfrm rot="5400000">
            <a:off x="5295900" y="5372100"/>
            <a:ext cx="533400" cy="762000"/>
            <a:chOff x="1600200" y="4419600"/>
            <a:chExt cx="533400" cy="762000"/>
          </a:xfrm>
        </p:grpSpPr>
        <p:sp>
          <p:nvSpPr>
            <p:cNvPr id="9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 flipH="1">
            <a:off x="4953000" y="5257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9" name="Gruppieren 98"/>
          <p:cNvGrpSpPr/>
          <p:nvPr/>
        </p:nvGrpSpPr>
        <p:grpSpPr>
          <a:xfrm rot="5400000">
            <a:off x="5295900" y="46101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08" name="Gerade Verbindung 107"/>
          <p:cNvCxnSpPr>
            <a:endCxn id="105" idx="1"/>
          </p:cNvCxnSpPr>
          <p:nvPr/>
        </p:nvCxnSpPr>
        <p:spPr bwMode="auto">
          <a:xfrm flipH="1">
            <a:off x="5943600" y="5257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Ellipse 108"/>
          <p:cNvSpPr/>
          <p:nvPr/>
        </p:nvSpPr>
        <p:spPr bwMode="auto">
          <a:xfrm>
            <a:off x="54864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0" name="Gerade Verbindung 109"/>
          <p:cNvCxnSpPr/>
          <p:nvPr/>
        </p:nvCxnSpPr>
        <p:spPr bwMode="auto">
          <a:xfrm>
            <a:off x="5943600" y="5257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181600" y="5257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5562600" y="5410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grpSp>
        <p:nvGrpSpPr>
          <p:cNvPr id="113" name="Gruppieren 112"/>
          <p:cNvGrpSpPr/>
          <p:nvPr/>
        </p:nvGrpSpPr>
        <p:grpSpPr>
          <a:xfrm>
            <a:off x="4876800" y="6096000"/>
            <a:ext cx="1138621" cy="609600"/>
            <a:chOff x="990600" y="4648200"/>
            <a:chExt cx="1981200" cy="1060704"/>
          </a:xfrm>
        </p:grpSpPr>
        <p:cxnSp>
          <p:nvCxnSpPr>
            <p:cNvPr id="114" name="Gerade Verbindung 11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5" name="Ellipse 11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6" name="Gleichschenkliges Dreieck 11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7" name="Gerade Verbindung 11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8" name="Textfeld 117"/>
          <p:cNvSpPr txBox="1"/>
          <p:nvPr/>
        </p:nvSpPr>
        <p:spPr>
          <a:xfrm>
            <a:off x="4800600" y="6172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5867400" y="6172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sp>
        <p:nvSpPr>
          <p:cNvPr id="24" name="Abgerundetes Rechteck 23"/>
          <p:cNvSpPr/>
          <p:nvPr/>
        </p:nvSpPr>
        <p:spPr bwMode="auto">
          <a:xfrm>
            <a:off x="4724400" y="4572000"/>
            <a:ext cx="1600200" cy="2209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8" name="Gerade Verbindung mit Pfeil 27"/>
          <p:cNvCxnSpPr/>
          <p:nvPr/>
        </p:nvCxnSpPr>
        <p:spPr bwMode="auto">
          <a:xfrm flipV="1">
            <a:off x="6400800" y="5105400"/>
            <a:ext cx="10668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mit Pfeil 5"/>
          <p:cNvCxnSpPr/>
          <p:nvPr/>
        </p:nvCxnSpPr>
        <p:spPr bwMode="auto">
          <a:xfrm flipH="1">
            <a:off x="8077200" y="40386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mit Pfeil 119"/>
          <p:cNvCxnSpPr/>
          <p:nvPr/>
        </p:nvCxnSpPr>
        <p:spPr bwMode="auto">
          <a:xfrm flipH="1">
            <a:off x="6858000" y="49530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mit Pfeil 120"/>
          <p:cNvCxnSpPr/>
          <p:nvPr/>
        </p:nvCxnSpPr>
        <p:spPr bwMode="auto">
          <a:xfrm flipH="1">
            <a:off x="6934200" y="3581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 flipH="1">
            <a:off x="6934200" y="2819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1153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Digital </a:t>
            </a:r>
            <a:r>
              <a:rPr lang="de-DE" dirty="0" err="1" smtClean="0"/>
              <a:t>Demultiplexer</a:t>
            </a:r>
            <a:endParaRPr lang="de-DE" dirty="0" smtClean="0"/>
          </a:p>
          <a:p>
            <a:r>
              <a:rPr lang="de-DE" dirty="0" err="1" smtClean="0"/>
              <a:t>Demultiplexer</a:t>
            </a:r>
            <a:r>
              <a:rPr lang="de-DE" dirty="0" smtClean="0"/>
              <a:t> </a:t>
            </a:r>
            <a:r>
              <a:rPr lang="de-DE" dirty="0"/>
              <a:t>mit Eingang 1 </a:t>
            </a:r>
            <a:r>
              <a:rPr lang="de-DE" dirty="0" smtClean="0"/>
              <a:t>-&gt; </a:t>
            </a:r>
            <a:r>
              <a:rPr lang="de-DE" dirty="0" err="1" smtClean="0"/>
              <a:t>Dekoder</a:t>
            </a:r>
            <a:endParaRPr lang="de-DE" dirty="0" smtClean="0"/>
          </a:p>
          <a:p>
            <a:r>
              <a:rPr lang="de-DE" dirty="0" smtClean="0"/>
              <a:t>256 x 20T + 8 x 2T ~ 5000T 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  <p:sp>
        <p:nvSpPr>
          <p:cNvPr id="167" name="Rechteck 166"/>
          <p:cNvSpPr/>
          <p:nvPr/>
        </p:nvSpPr>
        <p:spPr bwMode="auto">
          <a:xfrm>
            <a:off x="1752600" y="35814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8" name="Textfeld 167"/>
          <p:cNvSpPr txBox="1"/>
          <p:nvPr/>
        </p:nvSpPr>
        <p:spPr>
          <a:xfrm>
            <a:off x="1152504" y="42672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  <p:cxnSp>
        <p:nvCxnSpPr>
          <p:cNvPr id="169" name="Gerade Verbindung 168"/>
          <p:cNvCxnSpPr/>
          <p:nvPr/>
        </p:nvCxnSpPr>
        <p:spPr bwMode="auto">
          <a:xfrm>
            <a:off x="9906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>
            <a:off x="26670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2667000" y="40233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>
            <a:off x="2667000" y="43281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2667000" y="5334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" name="Textfeld 173"/>
          <p:cNvSpPr txBox="1"/>
          <p:nvPr/>
        </p:nvSpPr>
        <p:spPr>
          <a:xfrm>
            <a:off x="2895600" y="3429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175" name="Textfeld 174"/>
          <p:cNvSpPr txBox="1"/>
          <p:nvPr/>
        </p:nvSpPr>
        <p:spPr>
          <a:xfrm>
            <a:off x="2886842" y="5029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cxnSp>
        <p:nvCxnSpPr>
          <p:cNvPr id="176" name="Gerade Verbindung 175"/>
          <p:cNvCxnSpPr/>
          <p:nvPr/>
        </p:nvCxnSpPr>
        <p:spPr bwMode="auto">
          <a:xfrm>
            <a:off x="5181600" y="44897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>
            <a:off x="5715000" y="45780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>
            <a:off x="5715000" y="45780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>
            <a:off x="5715000" y="54924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Bogen 179"/>
          <p:cNvSpPr/>
          <p:nvPr/>
        </p:nvSpPr>
        <p:spPr bwMode="auto">
          <a:xfrm flipV="1">
            <a:off x="6019800" y="45780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1" name="Textfeld 180"/>
          <p:cNvSpPr txBox="1"/>
          <p:nvPr/>
        </p:nvSpPr>
        <p:spPr>
          <a:xfrm>
            <a:off x="6985462" y="473049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Y5</a:t>
            </a:r>
            <a:endParaRPr lang="de-DE" dirty="0"/>
          </a:p>
        </p:txBody>
      </p:sp>
      <p:cxnSp>
        <p:nvCxnSpPr>
          <p:cNvPr id="182" name="Gerade Verbindung 181"/>
          <p:cNvCxnSpPr/>
          <p:nvPr/>
        </p:nvCxnSpPr>
        <p:spPr bwMode="auto">
          <a:xfrm>
            <a:off x="6858000" y="50352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51816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57150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" name="Textfeld 184"/>
          <p:cNvSpPr txBox="1"/>
          <p:nvPr/>
        </p:nvSpPr>
        <p:spPr>
          <a:xfrm>
            <a:off x="4745297" y="57150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cxnSp>
        <p:nvCxnSpPr>
          <p:cNvPr id="186" name="Gerade Verbindung 185"/>
          <p:cNvCxnSpPr/>
          <p:nvPr/>
        </p:nvCxnSpPr>
        <p:spPr bwMode="auto">
          <a:xfrm>
            <a:off x="5181600" y="47183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5181600" y="4946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51816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>
            <a:off x="5181600" y="51876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51816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>
            <a:off x="5181600" y="586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2" name="Ellipse 191"/>
          <p:cNvSpPr/>
          <p:nvPr/>
        </p:nvSpPr>
        <p:spPr bwMode="auto">
          <a:xfrm>
            <a:off x="5562600" y="4191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3" name="Ellipse 192"/>
          <p:cNvSpPr/>
          <p:nvPr/>
        </p:nvSpPr>
        <p:spPr bwMode="auto">
          <a:xfrm>
            <a:off x="5562600" y="4419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4" name="Ellipse 193"/>
          <p:cNvSpPr/>
          <p:nvPr/>
        </p:nvSpPr>
        <p:spPr bwMode="auto">
          <a:xfrm>
            <a:off x="5562600" y="4648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5" name="Ellipse 194"/>
          <p:cNvSpPr/>
          <p:nvPr/>
        </p:nvSpPr>
        <p:spPr bwMode="auto">
          <a:xfrm>
            <a:off x="55626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6" name="Ellipse 195"/>
          <p:cNvSpPr/>
          <p:nvPr/>
        </p:nvSpPr>
        <p:spPr bwMode="auto">
          <a:xfrm>
            <a:off x="5562600" y="5334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7" name="Ellipse 196"/>
          <p:cNvSpPr/>
          <p:nvPr/>
        </p:nvSpPr>
        <p:spPr bwMode="auto">
          <a:xfrm>
            <a:off x="5562600" y="5562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8" name="Textfeld 197"/>
          <p:cNvSpPr txBox="1"/>
          <p:nvPr/>
        </p:nvSpPr>
        <p:spPr>
          <a:xfrm>
            <a:off x="4745297" y="54864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sp>
        <p:nvSpPr>
          <p:cNvPr id="199" name="Textfeld 198"/>
          <p:cNvSpPr txBox="1"/>
          <p:nvPr/>
        </p:nvSpPr>
        <p:spPr>
          <a:xfrm>
            <a:off x="4669097" y="41148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Sel7</a:t>
            </a:r>
            <a:endParaRPr lang="de-DE" dirty="0"/>
          </a:p>
        </p:txBody>
      </p:sp>
      <p:grpSp>
        <p:nvGrpSpPr>
          <p:cNvPr id="200" name="Gruppieren 199"/>
          <p:cNvGrpSpPr/>
          <p:nvPr/>
        </p:nvGrpSpPr>
        <p:grpSpPr>
          <a:xfrm>
            <a:off x="2438400" y="5181600"/>
            <a:ext cx="228600" cy="320040"/>
            <a:chOff x="3657600" y="3048000"/>
            <a:chExt cx="1143000" cy="1600200"/>
          </a:xfrm>
        </p:grpSpPr>
        <p:cxnSp>
          <p:nvCxnSpPr>
            <p:cNvPr id="201" name="Gerade Verbindung 20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Gerade Verbindung 20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3" name="Bogen 20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04" name="Gerade Verbindung 20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05" name="Gruppieren 204"/>
          <p:cNvGrpSpPr/>
          <p:nvPr/>
        </p:nvGrpSpPr>
        <p:grpSpPr>
          <a:xfrm>
            <a:off x="2438400" y="4175760"/>
            <a:ext cx="228600" cy="320040"/>
            <a:chOff x="3657600" y="3048000"/>
            <a:chExt cx="1143000" cy="1600200"/>
          </a:xfrm>
        </p:grpSpPr>
        <p:cxnSp>
          <p:nvCxnSpPr>
            <p:cNvPr id="206" name="Gerade Verbindung 20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" name="Gerade Verbindung 20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8" name="Bogen 20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09" name="Gerade Verbindung 20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0" name="Gruppieren 209"/>
          <p:cNvGrpSpPr/>
          <p:nvPr/>
        </p:nvGrpSpPr>
        <p:grpSpPr>
          <a:xfrm>
            <a:off x="2438400" y="3870960"/>
            <a:ext cx="228600" cy="320040"/>
            <a:chOff x="3657600" y="3048000"/>
            <a:chExt cx="1143000" cy="1600200"/>
          </a:xfrm>
        </p:grpSpPr>
        <p:cxnSp>
          <p:nvCxnSpPr>
            <p:cNvPr id="211" name="Gerade Verbindung 21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2" name="Gerade Verbindung 21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3" name="Bogen 21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4" name="Gerade Verbindung 21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5" name="Gruppieren 214"/>
          <p:cNvGrpSpPr/>
          <p:nvPr/>
        </p:nvGrpSpPr>
        <p:grpSpPr>
          <a:xfrm>
            <a:off x="2438400" y="3581400"/>
            <a:ext cx="228600" cy="320040"/>
            <a:chOff x="3657600" y="3048000"/>
            <a:chExt cx="1143000" cy="1600200"/>
          </a:xfrm>
        </p:grpSpPr>
        <p:cxnSp>
          <p:nvCxnSpPr>
            <p:cNvPr id="216" name="Gerade Verbindung 21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8" name="Bogen 21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9" name="Gerade Verbindung 21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21" name="Gerade Verbindung 220"/>
          <p:cNvCxnSpPr/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2" name="Textfeld 221"/>
          <p:cNvSpPr txBox="1"/>
          <p:nvPr/>
        </p:nvSpPr>
        <p:spPr>
          <a:xfrm>
            <a:off x="22501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223" name="Gerade Verbindung 222"/>
          <p:cNvCxnSpPr/>
          <p:nvPr/>
        </p:nvCxnSpPr>
        <p:spPr bwMode="auto">
          <a:xfrm>
            <a:off x="4038600" y="6096000"/>
            <a:ext cx="1676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4" name="Textfeld 223"/>
          <p:cNvSpPr txBox="1"/>
          <p:nvPr/>
        </p:nvSpPr>
        <p:spPr>
          <a:xfrm>
            <a:off x="4343400" y="57912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515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Multiplexer</a:t>
            </a:r>
          </a:p>
          <a:p>
            <a:r>
              <a:rPr lang="de-DE" dirty="0" err="1" smtClean="0"/>
              <a:t>Demultiplexer</a:t>
            </a:r>
            <a:endParaRPr lang="de-DE" dirty="0" smtClean="0"/>
          </a:p>
          <a:p>
            <a:r>
              <a:rPr lang="de-DE" dirty="0" err="1" smtClean="0"/>
              <a:t>Dekoder</a:t>
            </a:r>
            <a:endParaRPr lang="de-DE" dirty="0" smtClean="0"/>
          </a:p>
          <a:p>
            <a:r>
              <a:rPr lang="de-DE" dirty="0" err="1" smtClean="0"/>
              <a:t>Coder</a:t>
            </a:r>
            <a:r>
              <a:rPr lang="de-DE" dirty="0" smtClean="0"/>
              <a:t> (nächstes mall)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44</a:t>
            </a:fld>
            <a:endParaRPr lang="de-DE" altLang="de-DE"/>
          </a:p>
        </p:txBody>
      </p:sp>
      <p:sp>
        <p:nvSpPr>
          <p:cNvPr id="167" name="Rechteck 166"/>
          <p:cNvSpPr/>
          <p:nvPr/>
        </p:nvSpPr>
        <p:spPr bwMode="auto">
          <a:xfrm>
            <a:off x="4114800" y="35814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8" name="Textfeld 167"/>
          <p:cNvSpPr txBox="1"/>
          <p:nvPr/>
        </p:nvSpPr>
        <p:spPr>
          <a:xfrm>
            <a:off x="3514704" y="42672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  <p:cxnSp>
        <p:nvCxnSpPr>
          <p:cNvPr id="169" name="Gerade Verbindung 168"/>
          <p:cNvCxnSpPr/>
          <p:nvPr/>
        </p:nvCxnSpPr>
        <p:spPr bwMode="auto">
          <a:xfrm>
            <a:off x="33528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>
            <a:off x="50292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5029200" y="40233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>
            <a:off x="5029200" y="43281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5029200" y="5334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" name="Textfeld 173"/>
          <p:cNvSpPr txBox="1"/>
          <p:nvPr/>
        </p:nvSpPr>
        <p:spPr>
          <a:xfrm>
            <a:off x="5257800" y="3429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175" name="Textfeld 174"/>
          <p:cNvSpPr txBox="1"/>
          <p:nvPr/>
        </p:nvSpPr>
        <p:spPr>
          <a:xfrm>
            <a:off x="5249042" y="5029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grpSp>
        <p:nvGrpSpPr>
          <p:cNvPr id="200" name="Gruppieren 199"/>
          <p:cNvGrpSpPr/>
          <p:nvPr/>
        </p:nvGrpSpPr>
        <p:grpSpPr>
          <a:xfrm>
            <a:off x="4800600" y="5181600"/>
            <a:ext cx="228600" cy="320040"/>
            <a:chOff x="3657600" y="3048000"/>
            <a:chExt cx="1143000" cy="1600200"/>
          </a:xfrm>
        </p:grpSpPr>
        <p:cxnSp>
          <p:nvCxnSpPr>
            <p:cNvPr id="201" name="Gerade Verbindung 20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Gerade Verbindung 20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3" name="Bogen 20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04" name="Gerade Verbindung 20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05" name="Gruppieren 204"/>
          <p:cNvGrpSpPr/>
          <p:nvPr/>
        </p:nvGrpSpPr>
        <p:grpSpPr>
          <a:xfrm>
            <a:off x="4800600" y="4175760"/>
            <a:ext cx="228600" cy="320040"/>
            <a:chOff x="3657600" y="3048000"/>
            <a:chExt cx="1143000" cy="1600200"/>
          </a:xfrm>
        </p:grpSpPr>
        <p:cxnSp>
          <p:nvCxnSpPr>
            <p:cNvPr id="206" name="Gerade Verbindung 20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" name="Gerade Verbindung 20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8" name="Bogen 20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09" name="Gerade Verbindung 20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0" name="Gruppieren 209"/>
          <p:cNvGrpSpPr/>
          <p:nvPr/>
        </p:nvGrpSpPr>
        <p:grpSpPr>
          <a:xfrm>
            <a:off x="4800600" y="3870960"/>
            <a:ext cx="228600" cy="320040"/>
            <a:chOff x="3657600" y="3048000"/>
            <a:chExt cx="1143000" cy="1600200"/>
          </a:xfrm>
        </p:grpSpPr>
        <p:cxnSp>
          <p:nvCxnSpPr>
            <p:cNvPr id="211" name="Gerade Verbindung 21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2" name="Gerade Verbindung 21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3" name="Bogen 21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4" name="Gerade Verbindung 21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5" name="Gruppieren 214"/>
          <p:cNvGrpSpPr/>
          <p:nvPr/>
        </p:nvGrpSpPr>
        <p:grpSpPr>
          <a:xfrm>
            <a:off x="4800600" y="3581400"/>
            <a:ext cx="228600" cy="320040"/>
            <a:chOff x="3657600" y="3048000"/>
            <a:chExt cx="1143000" cy="1600200"/>
          </a:xfrm>
        </p:grpSpPr>
        <p:cxnSp>
          <p:nvCxnSpPr>
            <p:cNvPr id="216" name="Gerade Verbindung 21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8" name="Bogen 21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9" name="Gerade Verbindung 21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21" name="Gerade Verbindung 220"/>
          <p:cNvCxnSpPr/>
          <p:nvPr/>
        </p:nvCxnSpPr>
        <p:spPr bwMode="auto">
          <a:xfrm flipV="1">
            <a:off x="45720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2" name="Textfeld 221"/>
          <p:cNvSpPr txBox="1"/>
          <p:nvPr/>
        </p:nvSpPr>
        <p:spPr>
          <a:xfrm>
            <a:off x="46123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 bwMode="auto">
          <a:xfrm>
            <a:off x="12954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3" name="Gerade Verbindung 62"/>
          <p:cNvCxnSpPr/>
          <p:nvPr/>
        </p:nvCxnSpPr>
        <p:spPr bwMode="auto">
          <a:xfrm>
            <a:off x="5334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2098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>
            <a:endCxn id="62" idx="2"/>
          </p:cNvCxnSpPr>
          <p:nvPr/>
        </p:nvCxnSpPr>
        <p:spPr bwMode="auto">
          <a:xfrm flipV="1">
            <a:off x="17526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1295400" y="3962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17929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68" name="Gerade Verbindung 67"/>
          <p:cNvCxnSpPr/>
          <p:nvPr/>
        </p:nvCxnSpPr>
        <p:spPr bwMode="auto">
          <a:xfrm>
            <a:off x="5334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Textfeld 68"/>
          <p:cNvSpPr txBox="1"/>
          <p:nvPr/>
        </p:nvSpPr>
        <p:spPr>
          <a:xfrm>
            <a:off x="1295400" y="3733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533400" y="5285601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1210442" y="5133201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2480880" y="43434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73" name="Rechteck 72"/>
          <p:cNvSpPr/>
          <p:nvPr/>
        </p:nvSpPr>
        <p:spPr bwMode="auto">
          <a:xfrm>
            <a:off x="7162800" y="35814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Textfeld 73"/>
          <p:cNvSpPr txBox="1"/>
          <p:nvPr/>
        </p:nvSpPr>
        <p:spPr>
          <a:xfrm>
            <a:off x="6400800" y="42672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D(7:0)</a:t>
            </a:r>
            <a:endParaRPr lang="de-DE" dirty="0"/>
          </a:p>
        </p:txBody>
      </p:sp>
      <p:cxnSp>
        <p:nvCxnSpPr>
          <p:cNvPr id="75" name="Gerade Verbindung 74"/>
          <p:cNvCxnSpPr/>
          <p:nvPr/>
        </p:nvCxnSpPr>
        <p:spPr bwMode="auto">
          <a:xfrm>
            <a:off x="64008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80772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8077200" y="40233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8077200" y="43281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8077200" y="5334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Textfeld 79"/>
          <p:cNvSpPr txBox="1"/>
          <p:nvPr/>
        </p:nvSpPr>
        <p:spPr>
          <a:xfrm>
            <a:off x="8305800" y="3429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8297042" y="5029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grpSp>
        <p:nvGrpSpPr>
          <p:cNvPr id="82" name="Gruppieren 81"/>
          <p:cNvGrpSpPr/>
          <p:nvPr/>
        </p:nvGrpSpPr>
        <p:grpSpPr>
          <a:xfrm>
            <a:off x="7848600" y="5181600"/>
            <a:ext cx="228600" cy="320040"/>
            <a:chOff x="3657600" y="3048000"/>
            <a:chExt cx="1143000" cy="16002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Bogen 84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6" name="Gerade Verbindung 85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7" name="Gruppieren 86"/>
          <p:cNvGrpSpPr/>
          <p:nvPr/>
        </p:nvGrpSpPr>
        <p:grpSpPr>
          <a:xfrm>
            <a:off x="7848600" y="4175760"/>
            <a:ext cx="228600" cy="320040"/>
            <a:chOff x="3657600" y="3048000"/>
            <a:chExt cx="1143000" cy="1600200"/>
          </a:xfrm>
        </p:grpSpPr>
        <p:cxnSp>
          <p:nvCxnSpPr>
            <p:cNvPr id="88" name="Gerade Verbindung 87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Bogen 89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1" name="Gerade Verbindung 90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2" name="Gruppieren 91"/>
          <p:cNvGrpSpPr/>
          <p:nvPr/>
        </p:nvGrpSpPr>
        <p:grpSpPr>
          <a:xfrm>
            <a:off x="7848600" y="3870960"/>
            <a:ext cx="228600" cy="320040"/>
            <a:chOff x="3657600" y="3048000"/>
            <a:chExt cx="1143000" cy="1600200"/>
          </a:xfrm>
        </p:grpSpPr>
        <p:cxnSp>
          <p:nvCxnSpPr>
            <p:cNvPr id="93" name="Gerade Verbindung 92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5" name="Bogen 94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6" name="Gerade Verbindung 95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7" name="Gruppieren 96"/>
          <p:cNvGrpSpPr/>
          <p:nvPr/>
        </p:nvGrpSpPr>
        <p:grpSpPr>
          <a:xfrm>
            <a:off x="7848600" y="3581400"/>
            <a:ext cx="228600" cy="320040"/>
            <a:chOff x="3657600" y="3048000"/>
            <a:chExt cx="1143000" cy="1600200"/>
          </a:xfrm>
        </p:grpSpPr>
        <p:cxnSp>
          <p:nvCxnSpPr>
            <p:cNvPr id="98" name="Gerade Verbindung 97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0" name="Bogen 99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Textfeld 3"/>
          <p:cNvSpPr txBox="1"/>
          <p:nvPr/>
        </p:nvSpPr>
        <p:spPr>
          <a:xfrm>
            <a:off x="1153741" y="3124200"/>
            <a:ext cx="9252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Multiplexer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940818" y="3124200"/>
            <a:ext cx="11208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Demultiplexer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7036736" y="3124200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Decoder</a:t>
            </a:r>
            <a:endParaRPr lang="de-DE" dirty="0"/>
          </a:p>
        </p:txBody>
      </p:sp>
      <p:sp>
        <p:nvSpPr>
          <p:cNvPr id="105" name="Rechteck 104"/>
          <p:cNvSpPr/>
          <p:nvPr/>
        </p:nvSpPr>
        <p:spPr bwMode="auto">
          <a:xfrm>
            <a:off x="1371600" y="4648200"/>
            <a:ext cx="381000" cy="793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Textfeld 105"/>
          <p:cNvSpPr txBox="1"/>
          <p:nvPr/>
        </p:nvSpPr>
        <p:spPr>
          <a:xfrm>
            <a:off x="1143000" y="4419600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Decoder</a:t>
            </a:r>
            <a:endParaRPr lang="de-DE" dirty="0"/>
          </a:p>
        </p:txBody>
      </p:sp>
      <p:grpSp>
        <p:nvGrpSpPr>
          <p:cNvPr id="107" name="Gruppieren 106"/>
          <p:cNvGrpSpPr/>
          <p:nvPr/>
        </p:nvGrpSpPr>
        <p:grpSpPr>
          <a:xfrm>
            <a:off x="1676400" y="5181600"/>
            <a:ext cx="531238" cy="264369"/>
            <a:chOff x="4191000" y="2590800"/>
            <a:chExt cx="2590800" cy="1289304"/>
          </a:xfrm>
        </p:grpSpPr>
        <p:grpSp>
          <p:nvGrpSpPr>
            <p:cNvPr id="108" name="Gruppieren 107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111" name="Gerade Verbindung 110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12" name="Ellipse 111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3" name="Gleichschenkliges Dreieck 112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14" name="Gerade Verbindung 113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09" name="Gerade Verbindung 108"/>
            <p:cNvCxnSpPr>
              <a:stCxn id="113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Gerade Verbindung 109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5" name="Gruppieren 114"/>
          <p:cNvGrpSpPr/>
          <p:nvPr/>
        </p:nvGrpSpPr>
        <p:grpSpPr>
          <a:xfrm>
            <a:off x="1676400" y="4800600"/>
            <a:ext cx="531238" cy="264369"/>
            <a:chOff x="4191000" y="2590800"/>
            <a:chExt cx="2590800" cy="1289304"/>
          </a:xfrm>
        </p:grpSpPr>
        <p:grpSp>
          <p:nvGrpSpPr>
            <p:cNvPr id="116" name="Gruppieren 115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119" name="Gerade Verbindung 118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20" name="Ellipse 119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1" name="Gleichschenkliges Dreieck 120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22" name="Gerade Verbindung 121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17" name="Gerade Verbindung 116"/>
            <p:cNvCxnSpPr>
              <a:stCxn id="121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Gerade Verbindung 117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3" name="Gruppieren 122"/>
          <p:cNvGrpSpPr/>
          <p:nvPr/>
        </p:nvGrpSpPr>
        <p:grpSpPr>
          <a:xfrm>
            <a:off x="1676400" y="3733800"/>
            <a:ext cx="531238" cy="264369"/>
            <a:chOff x="4191000" y="2590800"/>
            <a:chExt cx="2590800" cy="1289304"/>
          </a:xfrm>
        </p:grpSpPr>
        <p:grpSp>
          <p:nvGrpSpPr>
            <p:cNvPr id="124" name="Gruppieren 123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127" name="Gerade Verbindung 126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28" name="Ellipse 127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9" name="Gleichschenkliges Dreieck 128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30" name="Gerade Verbindung 129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25" name="Gerade Verbindung 124"/>
            <p:cNvCxnSpPr>
              <a:stCxn id="129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Gerade Verbindung 125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mit Pfeil 5"/>
          <p:cNvCxnSpPr/>
          <p:nvPr/>
        </p:nvCxnSpPr>
        <p:spPr bwMode="auto">
          <a:xfrm>
            <a:off x="5867400" y="35814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Textfeld 140"/>
          <p:cNvSpPr txBox="1"/>
          <p:nvPr/>
        </p:nvSpPr>
        <p:spPr>
          <a:xfrm>
            <a:off x="5705555" y="3276600"/>
            <a:ext cx="12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Demux</a:t>
            </a:r>
            <a:r>
              <a:rPr lang="de-DE" dirty="0" smtClean="0"/>
              <a:t> mit X=1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478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Multiplexer kann mit weniger </a:t>
            </a:r>
            <a:r>
              <a:rPr lang="de-DE" dirty="0"/>
              <a:t>Transistoren </a:t>
            </a:r>
            <a:r>
              <a:rPr lang="de-DE" dirty="0" smtClean="0"/>
              <a:t>realisiert werden</a:t>
            </a:r>
          </a:p>
          <a:p>
            <a:r>
              <a:rPr lang="de-DE" dirty="0" smtClean="0"/>
              <a:t>Baumstruktur</a:t>
            </a:r>
          </a:p>
          <a:p>
            <a:r>
              <a:rPr lang="de-DE" dirty="0"/>
              <a:t>In jedem Knoten verwenden wir jeweils einen (2-&gt;1) Multiplexer. Der Select Eingang </a:t>
            </a:r>
            <a:r>
              <a:rPr lang="de-DE" dirty="0" smtClean="0"/>
              <a:t>vom </a:t>
            </a:r>
            <a:r>
              <a:rPr lang="de-DE" dirty="0"/>
              <a:t>Multiplexer der ersten Stufe wird an Sel0 angeschlossen</a:t>
            </a:r>
            <a:r>
              <a:rPr lang="de-DE" dirty="0" smtClean="0"/>
              <a:t>, usw.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45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600200" y="2743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447800" y="2819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1447800" y="2971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1828800" y="2895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" name="Rechteck 143"/>
          <p:cNvSpPr/>
          <p:nvPr/>
        </p:nvSpPr>
        <p:spPr bwMode="auto">
          <a:xfrm>
            <a:off x="1600200" y="3200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5" name="Gerade Verbindung 144"/>
          <p:cNvCxnSpPr/>
          <p:nvPr/>
        </p:nvCxnSpPr>
        <p:spPr bwMode="auto">
          <a:xfrm>
            <a:off x="1447800" y="3276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1447800" y="3429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1828800" y="3352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Rechteck 147"/>
          <p:cNvSpPr/>
          <p:nvPr/>
        </p:nvSpPr>
        <p:spPr bwMode="auto">
          <a:xfrm>
            <a:off x="1600200" y="3657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9" name="Gerade Verbindung 148"/>
          <p:cNvCxnSpPr/>
          <p:nvPr/>
        </p:nvCxnSpPr>
        <p:spPr bwMode="auto">
          <a:xfrm>
            <a:off x="1447800" y="3733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1447800" y="3886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1828800" y="3810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echteck 151"/>
          <p:cNvSpPr/>
          <p:nvPr/>
        </p:nvSpPr>
        <p:spPr bwMode="auto">
          <a:xfrm>
            <a:off x="1600200" y="4114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3" name="Gerade Verbindung 152"/>
          <p:cNvCxnSpPr/>
          <p:nvPr/>
        </p:nvCxnSpPr>
        <p:spPr bwMode="auto">
          <a:xfrm>
            <a:off x="1447800" y="4191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1447800" y="4343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1828800" y="4267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6" name="Rechteck 155"/>
          <p:cNvSpPr/>
          <p:nvPr/>
        </p:nvSpPr>
        <p:spPr bwMode="auto">
          <a:xfrm>
            <a:off x="1600200" y="4572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7" name="Gerade Verbindung 156"/>
          <p:cNvCxnSpPr/>
          <p:nvPr/>
        </p:nvCxnSpPr>
        <p:spPr bwMode="auto">
          <a:xfrm>
            <a:off x="14478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1447800" y="4800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1828800" y="4724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0" name="Rechteck 159"/>
          <p:cNvSpPr/>
          <p:nvPr/>
        </p:nvSpPr>
        <p:spPr bwMode="auto">
          <a:xfrm>
            <a:off x="1600200" y="5029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1" name="Gerade Verbindung 160"/>
          <p:cNvCxnSpPr/>
          <p:nvPr/>
        </p:nvCxnSpPr>
        <p:spPr bwMode="auto">
          <a:xfrm>
            <a:off x="1447800" y="5105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1447800" y="5257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1828800" y="5181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" name="Rechteck 163"/>
          <p:cNvSpPr/>
          <p:nvPr/>
        </p:nvSpPr>
        <p:spPr bwMode="auto">
          <a:xfrm>
            <a:off x="16002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5" name="Gerade Verbindung 164"/>
          <p:cNvCxnSpPr/>
          <p:nvPr/>
        </p:nvCxnSpPr>
        <p:spPr bwMode="auto">
          <a:xfrm>
            <a:off x="1447800" y="5562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>
            <a:off x="1447800" y="5715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1828800" y="5638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7" name="Rechteck 176"/>
          <p:cNvSpPr/>
          <p:nvPr/>
        </p:nvSpPr>
        <p:spPr bwMode="auto">
          <a:xfrm>
            <a:off x="1600200" y="5943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8" name="Gerade Verbindung 177"/>
          <p:cNvCxnSpPr/>
          <p:nvPr/>
        </p:nvCxnSpPr>
        <p:spPr bwMode="auto">
          <a:xfrm>
            <a:off x="1447800" y="6019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>
            <a:off x="1447800" y="6172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>
            <a:off x="1828800" y="6096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1" name="Rechteck 180"/>
          <p:cNvSpPr/>
          <p:nvPr/>
        </p:nvSpPr>
        <p:spPr bwMode="auto">
          <a:xfrm>
            <a:off x="2286000" y="2971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2" name="Gerade Verbindung 181"/>
          <p:cNvCxnSpPr/>
          <p:nvPr/>
        </p:nvCxnSpPr>
        <p:spPr bwMode="auto">
          <a:xfrm>
            <a:off x="2133600" y="3048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133600" y="3200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2514600" y="3124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" name="Rechteck 184"/>
          <p:cNvSpPr/>
          <p:nvPr/>
        </p:nvSpPr>
        <p:spPr bwMode="auto">
          <a:xfrm>
            <a:off x="2286000" y="3886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6" name="Gerade Verbindung 185"/>
          <p:cNvCxnSpPr/>
          <p:nvPr/>
        </p:nvCxnSpPr>
        <p:spPr bwMode="auto">
          <a:xfrm>
            <a:off x="2133600" y="3962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2133600" y="4114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2514600" y="4038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9" name="Rechteck 188"/>
          <p:cNvSpPr/>
          <p:nvPr/>
        </p:nvSpPr>
        <p:spPr bwMode="auto">
          <a:xfrm>
            <a:off x="2286000" y="4800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0" name="Gerade Verbindung 189"/>
          <p:cNvCxnSpPr/>
          <p:nvPr/>
        </p:nvCxnSpPr>
        <p:spPr bwMode="auto">
          <a:xfrm>
            <a:off x="2133600" y="4876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>
            <a:off x="21336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2514600" y="4953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3" name="Rechteck 192"/>
          <p:cNvSpPr/>
          <p:nvPr/>
        </p:nvSpPr>
        <p:spPr bwMode="auto">
          <a:xfrm>
            <a:off x="2286000" y="5715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4" name="Gerade Verbindung 193"/>
          <p:cNvCxnSpPr/>
          <p:nvPr/>
        </p:nvCxnSpPr>
        <p:spPr bwMode="auto">
          <a:xfrm>
            <a:off x="2133600" y="5791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>
            <a:off x="2133600" y="5943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2514600" y="5867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7" name="Rechteck 196"/>
          <p:cNvSpPr/>
          <p:nvPr/>
        </p:nvSpPr>
        <p:spPr bwMode="auto">
          <a:xfrm>
            <a:off x="3124200" y="3429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8" name="Gerade Verbindung 197"/>
          <p:cNvCxnSpPr/>
          <p:nvPr/>
        </p:nvCxnSpPr>
        <p:spPr bwMode="auto">
          <a:xfrm>
            <a:off x="2971800" y="3505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Gerade Verbindung 198"/>
          <p:cNvCxnSpPr/>
          <p:nvPr/>
        </p:nvCxnSpPr>
        <p:spPr bwMode="auto">
          <a:xfrm>
            <a:off x="2971800" y="3657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 Verbindung 219"/>
          <p:cNvCxnSpPr/>
          <p:nvPr/>
        </p:nvCxnSpPr>
        <p:spPr bwMode="auto">
          <a:xfrm>
            <a:off x="3352800" y="3581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3" name="Rechteck 222"/>
          <p:cNvSpPr/>
          <p:nvPr/>
        </p:nvSpPr>
        <p:spPr bwMode="auto">
          <a:xfrm>
            <a:off x="3124200" y="5257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4" name="Gerade Verbindung 223"/>
          <p:cNvCxnSpPr/>
          <p:nvPr/>
        </p:nvCxnSpPr>
        <p:spPr bwMode="auto">
          <a:xfrm>
            <a:off x="2971800" y="5334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" name="Gerade Verbindung 224"/>
          <p:cNvCxnSpPr/>
          <p:nvPr/>
        </p:nvCxnSpPr>
        <p:spPr bwMode="auto">
          <a:xfrm>
            <a:off x="2971800" y="5486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225"/>
          <p:cNvCxnSpPr/>
          <p:nvPr/>
        </p:nvCxnSpPr>
        <p:spPr bwMode="auto">
          <a:xfrm>
            <a:off x="3352800" y="5410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7" name="Rechteck 226"/>
          <p:cNvSpPr/>
          <p:nvPr/>
        </p:nvSpPr>
        <p:spPr bwMode="auto">
          <a:xfrm>
            <a:off x="3962400" y="4343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8" name="Gerade Verbindung 227"/>
          <p:cNvCxnSpPr/>
          <p:nvPr/>
        </p:nvCxnSpPr>
        <p:spPr bwMode="auto">
          <a:xfrm>
            <a:off x="3810000" y="4419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9" name="Gerade Verbindung 228"/>
          <p:cNvCxnSpPr/>
          <p:nvPr/>
        </p:nvCxnSpPr>
        <p:spPr bwMode="auto">
          <a:xfrm>
            <a:off x="3810000" y="4572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Gerade Verbindung 229"/>
          <p:cNvCxnSpPr/>
          <p:nvPr/>
        </p:nvCxnSpPr>
        <p:spPr bwMode="auto">
          <a:xfrm>
            <a:off x="4191000" y="4495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1981200" y="2895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V="1">
            <a:off x="1981200" y="3200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" name="Gerade Verbindung 230"/>
          <p:cNvCxnSpPr/>
          <p:nvPr/>
        </p:nvCxnSpPr>
        <p:spPr bwMode="auto">
          <a:xfrm>
            <a:off x="1981200" y="3810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2" name="Gerade Verbindung 231"/>
          <p:cNvCxnSpPr/>
          <p:nvPr/>
        </p:nvCxnSpPr>
        <p:spPr bwMode="auto">
          <a:xfrm flipV="1">
            <a:off x="1981200" y="4114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3" name="Gerade Verbindung 232"/>
          <p:cNvCxnSpPr/>
          <p:nvPr/>
        </p:nvCxnSpPr>
        <p:spPr bwMode="auto">
          <a:xfrm>
            <a:off x="1981200" y="4724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4" name="Gerade Verbindung 233"/>
          <p:cNvCxnSpPr/>
          <p:nvPr/>
        </p:nvCxnSpPr>
        <p:spPr bwMode="auto">
          <a:xfrm flipV="1">
            <a:off x="1981200" y="50292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Gerade Verbindung 234"/>
          <p:cNvCxnSpPr/>
          <p:nvPr/>
        </p:nvCxnSpPr>
        <p:spPr bwMode="auto">
          <a:xfrm>
            <a:off x="1981200" y="5638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" name="Gerade Verbindung 235"/>
          <p:cNvCxnSpPr/>
          <p:nvPr/>
        </p:nvCxnSpPr>
        <p:spPr bwMode="auto">
          <a:xfrm flipV="1">
            <a:off x="1981200" y="5943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667000" y="31242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236"/>
          <p:cNvCxnSpPr/>
          <p:nvPr/>
        </p:nvCxnSpPr>
        <p:spPr bwMode="auto">
          <a:xfrm flipV="1">
            <a:off x="2667000" y="36576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Gerade Verbindung 237"/>
          <p:cNvCxnSpPr/>
          <p:nvPr/>
        </p:nvCxnSpPr>
        <p:spPr bwMode="auto">
          <a:xfrm>
            <a:off x="2667000" y="49530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9" name="Gerade Verbindung 238"/>
          <p:cNvCxnSpPr/>
          <p:nvPr/>
        </p:nvCxnSpPr>
        <p:spPr bwMode="auto">
          <a:xfrm flipV="1">
            <a:off x="2667000" y="54864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3505200" y="3581400"/>
            <a:ext cx="304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 flipV="1">
            <a:off x="3505200" y="4572000"/>
            <a:ext cx="304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1676400" y="2514600"/>
            <a:ext cx="0" cy="3352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0" name="Gerade Verbindung 239"/>
          <p:cNvCxnSpPr/>
          <p:nvPr/>
        </p:nvCxnSpPr>
        <p:spPr bwMode="auto">
          <a:xfrm>
            <a:off x="2362200" y="2514600"/>
            <a:ext cx="0" cy="3124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Gerade Verbindung 240"/>
          <p:cNvCxnSpPr/>
          <p:nvPr/>
        </p:nvCxnSpPr>
        <p:spPr bwMode="auto">
          <a:xfrm>
            <a:off x="3200400" y="2514600"/>
            <a:ext cx="0" cy="2667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Gerade Verbindung 241"/>
          <p:cNvCxnSpPr/>
          <p:nvPr/>
        </p:nvCxnSpPr>
        <p:spPr bwMode="auto">
          <a:xfrm>
            <a:off x="4038600" y="25146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" name="Textfeld 246"/>
          <p:cNvSpPr txBox="1"/>
          <p:nvPr/>
        </p:nvSpPr>
        <p:spPr>
          <a:xfrm>
            <a:off x="16002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sp>
        <p:nvSpPr>
          <p:cNvPr id="248" name="Textfeld 247"/>
          <p:cNvSpPr txBox="1"/>
          <p:nvPr/>
        </p:nvSpPr>
        <p:spPr>
          <a:xfrm>
            <a:off x="22860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sp>
        <p:nvSpPr>
          <p:cNvPr id="249" name="Textfeld 248"/>
          <p:cNvSpPr txBox="1"/>
          <p:nvPr/>
        </p:nvSpPr>
        <p:spPr>
          <a:xfrm>
            <a:off x="309056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Sel2</a:t>
            </a:r>
            <a:endParaRPr lang="de-DE" dirty="0"/>
          </a:p>
        </p:txBody>
      </p:sp>
      <p:sp>
        <p:nvSpPr>
          <p:cNvPr id="250" name="Textfeld 249"/>
          <p:cNvSpPr txBox="1"/>
          <p:nvPr/>
        </p:nvSpPr>
        <p:spPr>
          <a:xfrm>
            <a:off x="39624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Sel3</a:t>
            </a:r>
            <a:endParaRPr lang="de-DE" dirty="0"/>
          </a:p>
        </p:txBody>
      </p:sp>
      <p:sp>
        <p:nvSpPr>
          <p:cNvPr id="251" name="Textfeld 250"/>
          <p:cNvSpPr txBox="1"/>
          <p:nvPr/>
        </p:nvSpPr>
        <p:spPr>
          <a:xfrm>
            <a:off x="12192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252" name="Textfeld 251"/>
          <p:cNvSpPr txBox="1"/>
          <p:nvPr/>
        </p:nvSpPr>
        <p:spPr>
          <a:xfrm>
            <a:off x="1219200" y="2819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253" name="Textfeld 252"/>
          <p:cNvSpPr txBox="1"/>
          <p:nvPr/>
        </p:nvSpPr>
        <p:spPr>
          <a:xfrm>
            <a:off x="1176721" y="6047601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X15</a:t>
            </a:r>
            <a:endParaRPr lang="de-DE" dirty="0"/>
          </a:p>
        </p:txBody>
      </p:sp>
      <p:cxnSp>
        <p:nvCxnSpPr>
          <p:cNvPr id="254" name="Gerade Verbindung 253"/>
          <p:cNvCxnSpPr/>
          <p:nvPr/>
        </p:nvCxnSpPr>
        <p:spPr bwMode="auto">
          <a:xfrm>
            <a:off x="65532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5" name="Ellipse 254"/>
          <p:cNvSpPr/>
          <p:nvPr/>
        </p:nvSpPr>
        <p:spPr bwMode="auto">
          <a:xfrm>
            <a:off x="65532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6" name="Gerade Verbindung 255"/>
          <p:cNvCxnSpPr/>
          <p:nvPr/>
        </p:nvCxnSpPr>
        <p:spPr bwMode="auto">
          <a:xfrm>
            <a:off x="65532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7" name="Ellipse 256"/>
          <p:cNvSpPr/>
          <p:nvPr/>
        </p:nvSpPr>
        <p:spPr bwMode="auto">
          <a:xfrm>
            <a:off x="6553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8" name="Gerade Verbindung 257"/>
          <p:cNvCxnSpPr/>
          <p:nvPr/>
        </p:nvCxnSpPr>
        <p:spPr bwMode="auto">
          <a:xfrm>
            <a:off x="7086600" y="3352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" name="Gerade Verbindung 258"/>
          <p:cNvCxnSpPr/>
          <p:nvPr/>
        </p:nvCxnSpPr>
        <p:spPr bwMode="auto">
          <a:xfrm>
            <a:off x="70866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0" name="Gleichschenkliges Dreieck 259"/>
          <p:cNvSpPr/>
          <p:nvPr/>
        </p:nvSpPr>
        <p:spPr bwMode="auto">
          <a:xfrm rot="5400000">
            <a:off x="55656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1" name="Gleichschenkliges Dreieck 260"/>
          <p:cNvSpPr/>
          <p:nvPr/>
        </p:nvSpPr>
        <p:spPr bwMode="auto">
          <a:xfrm rot="5400000">
            <a:off x="5565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2" name="Gerade Verbindung mit Pfeil 261"/>
          <p:cNvCxnSpPr/>
          <p:nvPr/>
        </p:nvCxnSpPr>
        <p:spPr bwMode="auto">
          <a:xfrm>
            <a:off x="6096000" y="2590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3" name="Gerade Verbindung mit Pfeil 262"/>
          <p:cNvCxnSpPr/>
          <p:nvPr/>
        </p:nvCxnSpPr>
        <p:spPr bwMode="auto">
          <a:xfrm>
            <a:off x="6096000" y="4038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4" name="Textfeld 263"/>
          <p:cNvSpPr txBox="1"/>
          <p:nvPr/>
        </p:nvSpPr>
        <p:spPr>
          <a:xfrm>
            <a:off x="6027873" y="2514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265" name="Textfeld 264"/>
          <p:cNvSpPr txBox="1"/>
          <p:nvPr/>
        </p:nvSpPr>
        <p:spPr>
          <a:xfrm>
            <a:off x="6079169" y="39624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266" name="Textfeld 265"/>
          <p:cNvSpPr txBox="1"/>
          <p:nvPr/>
        </p:nvSpPr>
        <p:spPr>
          <a:xfrm>
            <a:off x="5029200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267" name="Gerade Verbindung 266"/>
          <p:cNvCxnSpPr/>
          <p:nvPr/>
        </p:nvCxnSpPr>
        <p:spPr bwMode="auto">
          <a:xfrm>
            <a:off x="49530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8" name="Textfeld 267"/>
          <p:cNvSpPr txBox="1"/>
          <p:nvPr/>
        </p:nvSpPr>
        <p:spPr>
          <a:xfrm>
            <a:off x="5029200" y="4495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269" name="Gerade Verbindung 268"/>
          <p:cNvCxnSpPr/>
          <p:nvPr/>
        </p:nvCxnSpPr>
        <p:spPr bwMode="auto">
          <a:xfrm>
            <a:off x="49530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0" name="Ellipse 269"/>
          <p:cNvSpPr/>
          <p:nvPr/>
        </p:nvSpPr>
        <p:spPr bwMode="auto">
          <a:xfrm>
            <a:off x="8382000" y="3886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1" name="Gleichschenkliges Dreieck 270"/>
          <p:cNvSpPr/>
          <p:nvPr/>
        </p:nvSpPr>
        <p:spPr bwMode="auto">
          <a:xfrm rot="5400000">
            <a:off x="7394448" y="3578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2" name="Gerade Verbindung 271"/>
          <p:cNvCxnSpPr/>
          <p:nvPr/>
        </p:nvCxnSpPr>
        <p:spPr bwMode="auto">
          <a:xfrm>
            <a:off x="86868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73" name="Gruppieren 272"/>
          <p:cNvGrpSpPr/>
          <p:nvPr/>
        </p:nvGrpSpPr>
        <p:grpSpPr>
          <a:xfrm>
            <a:off x="5198431" y="5943600"/>
            <a:ext cx="1138621" cy="609600"/>
            <a:chOff x="990600" y="4648200"/>
            <a:chExt cx="1981200" cy="1060704"/>
          </a:xfrm>
        </p:grpSpPr>
        <p:cxnSp>
          <p:nvCxnSpPr>
            <p:cNvPr id="274" name="Gerade Verbindung 27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5" name="Ellipse 27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76" name="Gleichschenkliges Dreieck 27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77" name="Gerade Verbindung 27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78" name="Textfeld 277"/>
          <p:cNvSpPr txBox="1"/>
          <p:nvPr/>
        </p:nvSpPr>
        <p:spPr>
          <a:xfrm>
            <a:off x="5105400" y="60198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280" name="Textfeld 279"/>
          <p:cNvSpPr txBox="1"/>
          <p:nvPr/>
        </p:nvSpPr>
        <p:spPr>
          <a:xfrm>
            <a:off x="6189031" y="6019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14336" name="Abgerundetes Rechteck 14335"/>
          <p:cNvSpPr/>
          <p:nvPr/>
        </p:nvSpPr>
        <p:spPr bwMode="auto">
          <a:xfrm>
            <a:off x="4953000" y="2514600"/>
            <a:ext cx="3886200" cy="3048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H="1" flipV="1">
            <a:off x="4191000" y="4648200"/>
            <a:ext cx="7620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145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256-&gt;1 Multiplexer</a:t>
            </a:r>
          </a:p>
          <a:p>
            <a:r>
              <a:rPr lang="de-DE" dirty="0" smtClean="0"/>
              <a:t>255 (2-&gt;1) x 4T + 8x2T ~ 1000 Transistoren (5.5x kleiner)</a:t>
            </a:r>
          </a:p>
          <a:p>
            <a:r>
              <a:rPr lang="de-DE" dirty="0" smtClean="0"/>
              <a:t>Die Schaltung ist langsamer – mehrere Stufen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46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600200" y="2743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447800" y="2819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1447800" y="2971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1828800" y="2895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" name="Rechteck 143"/>
          <p:cNvSpPr/>
          <p:nvPr/>
        </p:nvSpPr>
        <p:spPr bwMode="auto">
          <a:xfrm>
            <a:off x="1600200" y="3200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5" name="Gerade Verbindung 144"/>
          <p:cNvCxnSpPr/>
          <p:nvPr/>
        </p:nvCxnSpPr>
        <p:spPr bwMode="auto">
          <a:xfrm>
            <a:off x="1447800" y="3276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1447800" y="3429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1828800" y="3352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Rechteck 147"/>
          <p:cNvSpPr/>
          <p:nvPr/>
        </p:nvSpPr>
        <p:spPr bwMode="auto">
          <a:xfrm>
            <a:off x="1600200" y="3657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9" name="Gerade Verbindung 148"/>
          <p:cNvCxnSpPr/>
          <p:nvPr/>
        </p:nvCxnSpPr>
        <p:spPr bwMode="auto">
          <a:xfrm>
            <a:off x="1447800" y="3733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1447800" y="3886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1828800" y="3810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echteck 151"/>
          <p:cNvSpPr/>
          <p:nvPr/>
        </p:nvSpPr>
        <p:spPr bwMode="auto">
          <a:xfrm>
            <a:off x="1600200" y="4114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3" name="Gerade Verbindung 152"/>
          <p:cNvCxnSpPr/>
          <p:nvPr/>
        </p:nvCxnSpPr>
        <p:spPr bwMode="auto">
          <a:xfrm>
            <a:off x="1447800" y="4191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1447800" y="4343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1828800" y="4267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6" name="Rechteck 155"/>
          <p:cNvSpPr/>
          <p:nvPr/>
        </p:nvSpPr>
        <p:spPr bwMode="auto">
          <a:xfrm>
            <a:off x="1600200" y="4572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7" name="Gerade Verbindung 156"/>
          <p:cNvCxnSpPr/>
          <p:nvPr/>
        </p:nvCxnSpPr>
        <p:spPr bwMode="auto">
          <a:xfrm>
            <a:off x="14478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1447800" y="4800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1828800" y="4724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0" name="Rechteck 159"/>
          <p:cNvSpPr/>
          <p:nvPr/>
        </p:nvSpPr>
        <p:spPr bwMode="auto">
          <a:xfrm>
            <a:off x="1600200" y="5029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1" name="Gerade Verbindung 160"/>
          <p:cNvCxnSpPr/>
          <p:nvPr/>
        </p:nvCxnSpPr>
        <p:spPr bwMode="auto">
          <a:xfrm>
            <a:off x="1447800" y="5105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1447800" y="5257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1828800" y="5181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" name="Rechteck 163"/>
          <p:cNvSpPr/>
          <p:nvPr/>
        </p:nvSpPr>
        <p:spPr bwMode="auto">
          <a:xfrm>
            <a:off x="16002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5" name="Gerade Verbindung 164"/>
          <p:cNvCxnSpPr/>
          <p:nvPr/>
        </p:nvCxnSpPr>
        <p:spPr bwMode="auto">
          <a:xfrm>
            <a:off x="1447800" y="5562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>
            <a:off x="1447800" y="5715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1828800" y="5638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7" name="Rechteck 176"/>
          <p:cNvSpPr/>
          <p:nvPr/>
        </p:nvSpPr>
        <p:spPr bwMode="auto">
          <a:xfrm>
            <a:off x="1600200" y="5943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8" name="Gerade Verbindung 177"/>
          <p:cNvCxnSpPr/>
          <p:nvPr/>
        </p:nvCxnSpPr>
        <p:spPr bwMode="auto">
          <a:xfrm>
            <a:off x="1447800" y="6019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>
            <a:off x="1447800" y="6172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>
            <a:off x="1828800" y="6096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1" name="Rechteck 180"/>
          <p:cNvSpPr/>
          <p:nvPr/>
        </p:nvSpPr>
        <p:spPr bwMode="auto">
          <a:xfrm>
            <a:off x="2286000" y="2971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2" name="Gerade Verbindung 181"/>
          <p:cNvCxnSpPr/>
          <p:nvPr/>
        </p:nvCxnSpPr>
        <p:spPr bwMode="auto">
          <a:xfrm>
            <a:off x="2133600" y="3048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133600" y="3200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2514600" y="3124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" name="Rechteck 184"/>
          <p:cNvSpPr/>
          <p:nvPr/>
        </p:nvSpPr>
        <p:spPr bwMode="auto">
          <a:xfrm>
            <a:off x="2286000" y="3886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6" name="Gerade Verbindung 185"/>
          <p:cNvCxnSpPr/>
          <p:nvPr/>
        </p:nvCxnSpPr>
        <p:spPr bwMode="auto">
          <a:xfrm>
            <a:off x="2133600" y="3962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2133600" y="4114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2514600" y="4038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9" name="Rechteck 188"/>
          <p:cNvSpPr/>
          <p:nvPr/>
        </p:nvSpPr>
        <p:spPr bwMode="auto">
          <a:xfrm>
            <a:off x="2286000" y="4800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0" name="Gerade Verbindung 189"/>
          <p:cNvCxnSpPr/>
          <p:nvPr/>
        </p:nvCxnSpPr>
        <p:spPr bwMode="auto">
          <a:xfrm>
            <a:off x="2133600" y="4876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>
            <a:off x="21336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2514600" y="4953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3" name="Rechteck 192"/>
          <p:cNvSpPr/>
          <p:nvPr/>
        </p:nvSpPr>
        <p:spPr bwMode="auto">
          <a:xfrm>
            <a:off x="2286000" y="5715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4" name="Gerade Verbindung 193"/>
          <p:cNvCxnSpPr/>
          <p:nvPr/>
        </p:nvCxnSpPr>
        <p:spPr bwMode="auto">
          <a:xfrm>
            <a:off x="2133600" y="5791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>
            <a:off x="2133600" y="5943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2514600" y="5867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7" name="Rechteck 196"/>
          <p:cNvSpPr/>
          <p:nvPr/>
        </p:nvSpPr>
        <p:spPr bwMode="auto">
          <a:xfrm>
            <a:off x="3124200" y="3429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8" name="Gerade Verbindung 197"/>
          <p:cNvCxnSpPr/>
          <p:nvPr/>
        </p:nvCxnSpPr>
        <p:spPr bwMode="auto">
          <a:xfrm>
            <a:off x="2971800" y="3505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Gerade Verbindung 198"/>
          <p:cNvCxnSpPr/>
          <p:nvPr/>
        </p:nvCxnSpPr>
        <p:spPr bwMode="auto">
          <a:xfrm>
            <a:off x="2971800" y="3657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 Verbindung 219"/>
          <p:cNvCxnSpPr/>
          <p:nvPr/>
        </p:nvCxnSpPr>
        <p:spPr bwMode="auto">
          <a:xfrm>
            <a:off x="3352800" y="3581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3" name="Rechteck 222"/>
          <p:cNvSpPr/>
          <p:nvPr/>
        </p:nvSpPr>
        <p:spPr bwMode="auto">
          <a:xfrm>
            <a:off x="3124200" y="5257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4" name="Gerade Verbindung 223"/>
          <p:cNvCxnSpPr/>
          <p:nvPr/>
        </p:nvCxnSpPr>
        <p:spPr bwMode="auto">
          <a:xfrm>
            <a:off x="2971800" y="5334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" name="Gerade Verbindung 224"/>
          <p:cNvCxnSpPr/>
          <p:nvPr/>
        </p:nvCxnSpPr>
        <p:spPr bwMode="auto">
          <a:xfrm>
            <a:off x="2971800" y="5486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225"/>
          <p:cNvCxnSpPr/>
          <p:nvPr/>
        </p:nvCxnSpPr>
        <p:spPr bwMode="auto">
          <a:xfrm>
            <a:off x="3352800" y="5410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7" name="Rechteck 226"/>
          <p:cNvSpPr/>
          <p:nvPr/>
        </p:nvSpPr>
        <p:spPr bwMode="auto">
          <a:xfrm>
            <a:off x="3962400" y="4343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8" name="Gerade Verbindung 227"/>
          <p:cNvCxnSpPr/>
          <p:nvPr/>
        </p:nvCxnSpPr>
        <p:spPr bwMode="auto">
          <a:xfrm>
            <a:off x="3810000" y="4419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9" name="Gerade Verbindung 228"/>
          <p:cNvCxnSpPr/>
          <p:nvPr/>
        </p:nvCxnSpPr>
        <p:spPr bwMode="auto">
          <a:xfrm>
            <a:off x="3810000" y="4572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Gerade Verbindung 229"/>
          <p:cNvCxnSpPr/>
          <p:nvPr/>
        </p:nvCxnSpPr>
        <p:spPr bwMode="auto">
          <a:xfrm>
            <a:off x="4191000" y="4495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1981200" y="2895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V="1">
            <a:off x="1981200" y="3200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" name="Gerade Verbindung 230"/>
          <p:cNvCxnSpPr/>
          <p:nvPr/>
        </p:nvCxnSpPr>
        <p:spPr bwMode="auto">
          <a:xfrm>
            <a:off x="1981200" y="3810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2" name="Gerade Verbindung 231"/>
          <p:cNvCxnSpPr/>
          <p:nvPr/>
        </p:nvCxnSpPr>
        <p:spPr bwMode="auto">
          <a:xfrm flipV="1">
            <a:off x="1981200" y="4114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3" name="Gerade Verbindung 232"/>
          <p:cNvCxnSpPr/>
          <p:nvPr/>
        </p:nvCxnSpPr>
        <p:spPr bwMode="auto">
          <a:xfrm>
            <a:off x="1981200" y="4724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4" name="Gerade Verbindung 233"/>
          <p:cNvCxnSpPr/>
          <p:nvPr/>
        </p:nvCxnSpPr>
        <p:spPr bwMode="auto">
          <a:xfrm flipV="1">
            <a:off x="1981200" y="50292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Gerade Verbindung 234"/>
          <p:cNvCxnSpPr/>
          <p:nvPr/>
        </p:nvCxnSpPr>
        <p:spPr bwMode="auto">
          <a:xfrm>
            <a:off x="1981200" y="5638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" name="Gerade Verbindung 235"/>
          <p:cNvCxnSpPr/>
          <p:nvPr/>
        </p:nvCxnSpPr>
        <p:spPr bwMode="auto">
          <a:xfrm flipV="1">
            <a:off x="1981200" y="5943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667000" y="31242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236"/>
          <p:cNvCxnSpPr/>
          <p:nvPr/>
        </p:nvCxnSpPr>
        <p:spPr bwMode="auto">
          <a:xfrm flipV="1">
            <a:off x="2667000" y="36576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Gerade Verbindung 237"/>
          <p:cNvCxnSpPr/>
          <p:nvPr/>
        </p:nvCxnSpPr>
        <p:spPr bwMode="auto">
          <a:xfrm>
            <a:off x="2667000" y="49530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9" name="Gerade Verbindung 238"/>
          <p:cNvCxnSpPr/>
          <p:nvPr/>
        </p:nvCxnSpPr>
        <p:spPr bwMode="auto">
          <a:xfrm flipV="1">
            <a:off x="2667000" y="54864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3505200" y="3581400"/>
            <a:ext cx="304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 flipV="1">
            <a:off x="3505200" y="4572000"/>
            <a:ext cx="304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1676400" y="2514600"/>
            <a:ext cx="0" cy="3352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0" name="Gerade Verbindung 239"/>
          <p:cNvCxnSpPr/>
          <p:nvPr/>
        </p:nvCxnSpPr>
        <p:spPr bwMode="auto">
          <a:xfrm>
            <a:off x="2362200" y="2514600"/>
            <a:ext cx="0" cy="3124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Gerade Verbindung 240"/>
          <p:cNvCxnSpPr/>
          <p:nvPr/>
        </p:nvCxnSpPr>
        <p:spPr bwMode="auto">
          <a:xfrm>
            <a:off x="3200400" y="2514600"/>
            <a:ext cx="0" cy="2667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Gerade Verbindung 241"/>
          <p:cNvCxnSpPr/>
          <p:nvPr/>
        </p:nvCxnSpPr>
        <p:spPr bwMode="auto">
          <a:xfrm>
            <a:off x="4038600" y="25146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" name="Textfeld 246"/>
          <p:cNvSpPr txBox="1"/>
          <p:nvPr/>
        </p:nvSpPr>
        <p:spPr>
          <a:xfrm>
            <a:off x="16002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sp>
        <p:nvSpPr>
          <p:cNvPr id="248" name="Textfeld 247"/>
          <p:cNvSpPr txBox="1"/>
          <p:nvPr/>
        </p:nvSpPr>
        <p:spPr>
          <a:xfrm>
            <a:off x="22860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sp>
        <p:nvSpPr>
          <p:cNvPr id="249" name="Textfeld 248"/>
          <p:cNvSpPr txBox="1"/>
          <p:nvPr/>
        </p:nvSpPr>
        <p:spPr>
          <a:xfrm>
            <a:off x="309056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Sel2</a:t>
            </a:r>
            <a:endParaRPr lang="de-DE" dirty="0"/>
          </a:p>
        </p:txBody>
      </p:sp>
      <p:sp>
        <p:nvSpPr>
          <p:cNvPr id="250" name="Textfeld 249"/>
          <p:cNvSpPr txBox="1"/>
          <p:nvPr/>
        </p:nvSpPr>
        <p:spPr>
          <a:xfrm>
            <a:off x="39624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Sel3</a:t>
            </a:r>
            <a:endParaRPr lang="de-DE" dirty="0"/>
          </a:p>
        </p:txBody>
      </p:sp>
      <p:sp>
        <p:nvSpPr>
          <p:cNvPr id="251" name="Textfeld 250"/>
          <p:cNvSpPr txBox="1"/>
          <p:nvPr/>
        </p:nvSpPr>
        <p:spPr>
          <a:xfrm>
            <a:off x="12192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252" name="Textfeld 251"/>
          <p:cNvSpPr txBox="1"/>
          <p:nvPr/>
        </p:nvSpPr>
        <p:spPr>
          <a:xfrm>
            <a:off x="1219200" y="2819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253" name="Textfeld 252"/>
          <p:cNvSpPr txBox="1"/>
          <p:nvPr/>
        </p:nvSpPr>
        <p:spPr>
          <a:xfrm>
            <a:off x="1176721" y="6047601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X15</a:t>
            </a:r>
            <a:endParaRPr lang="de-DE" dirty="0"/>
          </a:p>
        </p:txBody>
      </p:sp>
      <p:cxnSp>
        <p:nvCxnSpPr>
          <p:cNvPr id="254" name="Gerade Verbindung 253"/>
          <p:cNvCxnSpPr/>
          <p:nvPr/>
        </p:nvCxnSpPr>
        <p:spPr bwMode="auto">
          <a:xfrm>
            <a:off x="65532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5" name="Ellipse 254"/>
          <p:cNvSpPr/>
          <p:nvPr/>
        </p:nvSpPr>
        <p:spPr bwMode="auto">
          <a:xfrm>
            <a:off x="65532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6" name="Gerade Verbindung 255"/>
          <p:cNvCxnSpPr/>
          <p:nvPr/>
        </p:nvCxnSpPr>
        <p:spPr bwMode="auto">
          <a:xfrm>
            <a:off x="65532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7" name="Ellipse 256"/>
          <p:cNvSpPr/>
          <p:nvPr/>
        </p:nvSpPr>
        <p:spPr bwMode="auto">
          <a:xfrm>
            <a:off x="6553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8" name="Gerade Verbindung 257"/>
          <p:cNvCxnSpPr/>
          <p:nvPr/>
        </p:nvCxnSpPr>
        <p:spPr bwMode="auto">
          <a:xfrm>
            <a:off x="7086600" y="3352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" name="Gerade Verbindung 258"/>
          <p:cNvCxnSpPr/>
          <p:nvPr/>
        </p:nvCxnSpPr>
        <p:spPr bwMode="auto">
          <a:xfrm>
            <a:off x="70866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0" name="Gleichschenkliges Dreieck 259"/>
          <p:cNvSpPr/>
          <p:nvPr/>
        </p:nvSpPr>
        <p:spPr bwMode="auto">
          <a:xfrm rot="5400000">
            <a:off x="55656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1" name="Gleichschenkliges Dreieck 260"/>
          <p:cNvSpPr/>
          <p:nvPr/>
        </p:nvSpPr>
        <p:spPr bwMode="auto">
          <a:xfrm rot="5400000">
            <a:off x="5565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2" name="Gerade Verbindung mit Pfeil 261"/>
          <p:cNvCxnSpPr/>
          <p:nvPr/>
        </p:nvCxnSpPr>
        <p:spPr bwMode="auto">
          <a:xfrm>
            <a:off x="6096000" y="2590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3" name="Gerade Verbindung mit Pfeil 262"/>
          <p:cNvCxnSpPr/>
          <p:nvPr/>
        </p:nvCxnSpPr>
        <p:spPr bwMode="auto">
          <a:xfrm>
            <a:off x="6096000" y="4038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4" name="Textfeld 263"/>
          <p:cNvSpPr txBox="1"/>
          <p:nvPr/>
        </p:nvSpPr>
        <p:spPr>
          <a:xfrm>
            <a:off x="6027873" y="2514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265" name="Textfeld 264"/>
          <p:cNvSpPr txBox="1"/>
          <p:nvPr/>
        </p:nvSpPr>
        <p:spPr>
          <a:xfrm>
            <a:off x="6079169" y="39624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266" name="Textfeld 265"/>
          <p:cNvSpPr txBox="1"/>
          <p:nvPr/>
        </p:nvSpPr>
        <p:spPr>
          <a:xfrm>
            <a:off x="5029200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267" name="Gerade Verbindung 266"/>
          <p:cNvCxnSpPr/>
          <p:nvPr/>
        </p:nvCxnSpPr>
        <p:spPr bwMode="auto">
          <a:xfrm>
            <a:off x="49530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8" name="Textfeld 267"/>
          <p:cNvSpPr txBox="1"/>
          <p:nvPr/>
        </p:nvSpPr>
        <p:spPr>
          <a:xfrm>
            <a:off x="5029200" y="4495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269" name="Gerade Verbindung 268"/>
          <p:cNvCxnSpPr/>
          <p:nvPr/>
        </p:nvCxnSpPr>
        <p:spPr bwMode="auto">
          <a:xfrm>
            <a:off x="49530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0" name="Ellipse 269"/>
          <p:cNvSpPr/>
          <p:nvPr/>
        </p:nvSpPr>
        <p:spPr bwMode="auto">
          <a:xfrm>
            <a:off x="8382000" y="3886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1" name="Gleichschenkliges Dreieck 270"/>
          <p:cNvSpPr/>
          <p:nvPr/>
        </p:nvSpPr>
        <p:spPr bwMode="auto">
          <a:xfrm rot="5400000">
            <a:off x="7394448" y="3578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2" name="Gerade Verbindung 271"/>
          <p:cNvCxnSpPr/>
          <p:nvPr/>
        </p:nvCxnSpPr>
        <p:spPr bwMode="auto">
          <a:xfrm>
            <a:off x="86868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73" name="Gruppieren 272"/>
          <p:cNvGrpSpPr/>
          <p:nvPr/>
        </p:nvGrpSpPr>
        <p:grpSpPr>
          <a:xfrm>
            <a:off x="5198431" y="5943600"/>
            <a:ext cx="1138621" cy="609600"/>
            <a:chOff x="990600" y="4648200"/>
            <a:chExt cx="1981200" cy="1060704"/>
          </a:xfrm>
        </p:grpSpPr>
        <p:cxnSp>
          <p:nvCxnSpPr>
            <p:cNvPr id="274" name="Gerade Verbindung 27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5" name="Ellipse 27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76" name="Gleichschenkliges Dreieck 27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77" name="Gerade Verbindung 27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78" name="Textfeld 277"/>
          <p:cNvSpPr txBox="1"/>
          <p:nvPr/>
        </p:nvSpPr>
        <p:spPr>
          <a:xfrm>
            <a:off x="5105400" y="60198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280" name="Textfeld 279"/>
          <p:cNvSpPr txBox="1"/>
          <p:nvPr/>
        </p:nvSpPr>
        <p:spPr>
          <a:xfrm>
            <a:off x="6189031" y="6019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14336" name="Abgerundetes Rechteck 14335"/>
          <p:cNvSpPr/>
          <p:nvPr/>
        </p:nvSpPr>
        <p:spPr bwMode="auto">
          <a:xfrm>
            <a:off x="4953000" y="2514600"/>
            <a:ext cx="3886200" cy="3048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H="1" flipV="1">
            <a:off x="4191000" y="4648200"/>
            <a:ext cx="7620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09964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Auch ein </a:t>
            </a:r>
            <a:r>
              <a:rPr lang="de-DE" dirty="0" err="1" smtClean="0"/>
              <a:t>Demultiplexer</a:t>
            </a:r>
            <a:r>
              <a:rPr lang="de-DE" dirty="0" smtClean="0"/>
              <a:t> (und </a:t>
            </a:r>
            <a:r>
              <a:rPr lang="de-DE" dirty="0" err="1" smtClean="0"/>
              <a:t>Dekoder</a:t>
            </a:r>
            <a:r>
              <a:rPr lang="de-DE" dirty="0" smtClean="0"/>
              <a:t>) kann als Baumstruktur realisiert werden</a:t>
            </a:r>
          </a:p>
          <a:p>
            <a:r>
              <a:rPr lang="de-DE" dirty="0" smtClean="0"/>
              <a:t> </a:t>
            </a:r>
            <a:r>
              <a:rPr lang="de-DE" dirty="0"/>
              <a:t>In jedem Knoten verwenden wir jeweils einen (1-&gt;2) </a:t>
            </a:r>
            <a:r>
              <a:rPr lang="de-DE" dirty="0" err="1" smtClean="0"/>
              <a:t>Demultiplexer</a:t>
            </a:r>
            <a:endParaRPr lang="de-DE" dirty="0"/>
          </a:p>
          <a:p>
            <a:r>
              <a:rPr lang="de-DE" dirty="0"/>
              <a:t>255 </a:t>
            </a:r>
            <a:r>
              <a:rPr lang="de-DE" dirty="0" smtClean="0"/>
              <a:t>(1-&gt;2) </a:t>
            </a:r>
            <a:r>
              <a:rPr lang="de-DE" dirty="0"/>
              <a:t>x </a:t>
            </a:r>
            <a:r>
              <a:rPr lang="de-DE" dirty="0" smtClean="0"/>
              <a:t>12T </a:t>
            </a:r>
            <a:r>
              <a:rPr lang="de-DE" dirty="0"/>
              <a:t>+ 8x2T ~ </a:t>
            </a:r>
            <a:r>
              <a:rPr lang="de-DE" dirty="0" smtClean="0"/>
              <a:t>3000 Transistoren (2000 mit Tricks)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47</a:t>
            </a:fld>
            <a:endParaRPr lang="de-DE" altLang="de-DE"/>
          </a:p>
        </p:txBody>
      </p:sp>
      <p:grpSp>
        <p:nvGrpSpPr>
          <p:cNvPr id="130" name="Gruppieren 129"/>
          <p:cNvGrpSpPr/>
          <p:nvPr/>
        </p:nvGrpSpPr>
        <p:grpSpPr>
          <a:xfrm flipH="1">
            <a:off x="609623" y="2514600"/>
            <a:ext cx="2895600" cy="3733800"/>
            <a:chOff x="1447800" y="2514600"/>
            <a:chExt cx="2895600" cy="3733800"/>
          </a:xfrm>
        </p:grpSpPr>
        <p:sp>
          <p:nvSpPr>
            <p:cNvPr id="5" name="Rechteck 4"/>
            <p:cNvSpPr/>
            <p:nvPr/>
          </p:nvSpPr>
          <p:spPr bwMode="auto">
            <a:xfrm>
              <a:off x="1600200" y="27432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" name="Gerade Verbindung 6"/>
            <p:cNvCxnSpPr/>
            <p:nvPr/>
          </p:nvCxnSpPr>
          <p:spPr bwMode="auto">
            <a:xfrm>
              <a:off x="1447800" y="2819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Gerade Verbindung 141"/>
            <p:cNvCxnSpPr/>
            <p:nvPr/>
          </p:nvCxnSpPr>
          <p:spPr bwMode="auto">
            <a:xfrm>
              <a:off x="1447800" y="2971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Gerade Verbindung 142"/>
            <p:cNvCxnSpPr/>
            <p:nvPr/>
          </p:nvCxnSpPr>
          <p:spPr bwMode="auto">
            <a:xfrm>
              <a:off x="1828800" y="2895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4" name="Rechteck 143"/>
            <p:cNvSpPr/>
            <p:nvPr/>
          </p:nvSpPr>
          <p:spPr bwMode="auto">
            <a:xfrm>
              <a:off x="1600200" y="32004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5" name="Gerade Verbindung 144"/>
            <p:cNvCxnSpPr/>
            <p:nvPr/>
          </p:nvCxnSpPr>
          <p:spPr bwMode="auto">
            <a:xfrm>
              <a:off x="1447800" y="3276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6" name="Gerade Verbindung 145"/>
            <p:cNvCxnSpPr/>
            <p:nvPr/>
          </p:nvCxnSpPr>
          <p:spPr bwMode="auto">
            <a:xfrm>
              <a:off x="1447800" y="3429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7" name="Gerade Verbindung 146"/>
            <p:cNvCxnSpPr/>
            <p:nvPr/>
          </p:nvCxnSpPr>
          <p:spPr bwMode="auto">
            <a:xfrm>
              <a:off x="1828800" y="3352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8" name="Rechteck 147"/>
            <p:cNvSpPr/>
            <p:nvPr/>
          </p:nvSpPr>
          <p:spPr bwMode="auto">
            <a:xfrm>
              <a:off x="1600200" y="36576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9" name="Gerade Verbindung 148"/>
            <p:cNvCxnSpPr/>
            <p:nvPr/>
          </p:nvCxnSpPr>
          <p:spPr bwMode="auto">
            <a:xfrm>
              <a:off x="1447800" y="3733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0" name="Gerade Verbindung 149"/>
            <p:cNvCxnSpPr/>
            <p:nvPr/>
          </p:nvCxnSpPr>
          <p:spPr bwMode="auto">
            <a:xfrm>
              <a:off x="1447800" y="3886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1" name="Gerade Verbindung 150"/>
            <p:cNvCxnSpPr/>
            <p:nvPr/>
          </p:nvCxnSpPr>
          <p:spPr bwMode="auto">
            <a:xfrm>
              <a:off x="1828800" y="3810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2" name="Rechteck 151"/>
            <p:cNvSpPr/>
            <p:nvPr/>
          </p:nvSpPr>
          <p:spPr bwMode="auto">
            <a:xfrm>
              <a:off x="1600200" y="41148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3" name="Gerade Verbindung 152"/>
            <p:cNvCxnSpPr/>
            <p:nvPr/>
          </p:nvCxnSpPr>
          <p:spPr bwMode="auto">
            <a:xfrm>
              <a:off x="1447800" y="4191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" name="Gerade Verbindung 153"/>
            <p:cNvCxnSpPr/>
            <p:nvPr/>
          </p:nvCxnSpPr>
          <p:spPr bwMode="auto">
            <a:xfrm>
              <a:off x="1447800" y="4343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" name="Gerade Verbindung 154"/>
            <p:cNvCxnSpPr/>
            <p:nvPr/>
          </p:nvCxnSpPr>
          <p:spPr bwMode="auto">
            <a:xfrm>
              <a:off x="1828800" y="4267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6" name="Rechteck 155"/>
            <p:cNvSpPr/>
            <p:nvPr/>
          </p:nvSpPr>
          <p:spPr bwMode="auto">
            <a:xfrm>
              <a:off x="1600200" y="45720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7" name="Gerade Verbindung 156"/>
            <p:cNvCxnSpPr/>
            <p:nvPr/>
          </p:nvCxnSpPr>
          <p:spPr bwMode="auto">
            <a:xfrm>
              <a:off x="1447800" y="4648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57"/>
            <p:cNvCxnSpPr/>
            <p:nvPr/>
          </p:nvCxnSpPr>
          <p:spPr bwMode="auto">
            <a:xfrm>
              <a:off x="1447800" y="4800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9" name="Gerade Verbindung 158"/>
            <p:cNvCxnSpPr/>
            <p:nvPr/>
          </p:nvCxnSpPr>
          <p:spPr bwMode="auto">
            <a:xfrm>
              <a:off x="1828800" y="4724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0" name="Rechteck 159"/>
            <p:cNvSpPr/>
            <p:nvPr/>
          </p:nvSpPr>
          <p:spPr bwMode="auto">
            <a:xfrm>
              <a:off x="1600200" y="50292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1" name="Gerade Verbindung 160"/>
            <p:cNvCxnSpPr/>
            <p:nvPr/>
          </p:nvCxnSpPr>
          <p:spPr bwMode="auto">
            <a:xfrm>
              <a:off x="1447800" y="5105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2" name="Gerade Verbindung 161"/>
            <p:cNvCxnSpPr/>
            <p:nvPr/>
          </p:nvCxnSpPr>
          <p:spPr bwMode="auto">
            <a:xfrm>
              <a:off x="1447800" y="5257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Gerade Verbindung 162"/>
            <p:cNvCxnSpPr/>
            <p:nvPr/>
          </p:nvCxnSpPr>
          <p:spPr bwMode="auto">
            <a:xfrm>
              <a:off x="1828800" y="5181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4" name="Rechteck 163"/>
            <p:cNvSpPr/>
            <p:nvPr/>
          </p:nvSpPr>
          <p:spPr bwMode="auto">
            <a:xfrm>
              <a:off x="1600200" y="54864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5" name="Gerade Verbindung 164"/>
            <p:cNvCxnSpPr/>
            <p:nvPr/>
          </p:nvCxnSpPr>
          <p:spPr bwMode="auto">
            <a:xfrm>
              <a:off x="1447800" y="5562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6" name="Gerade Verbindung 165"/>
            <p:cNvCxnSpPr/>
            <p:nvPr/>
          </p:nvCxnSpPr>
          <p:spPr bwMode="auto">
            <a:xfrm>
              <a:off x="1447800" y="5715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6" name="Gerade Verbindung 175"/>
            <p:cNvCxnSpPr/>
            <p:nvPr/>
          </p:nvCxnSpPr>
          <p:spPr bwMode="auto">
            <a:xfrm>
              <a:off x="1828800" y="5638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7" name="Rechteck 176"/>
            <p:cNvSpPr/>
            <p:nvPr/>
          </p:nvSpPr>
          <p:spPr bwMode="auto">
            <a:xfrm>
              <a:off x="1600200" y="59436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8" name="Gerade Verbindung 177"/>
            <p:cNvCxnSpPr/>
            <p:nvPr/>
          </p:nvCxnSpPr>
          <p:spPr bwMode="auto">
            <a:xfrm>
              <a:off x="1447800" y="6019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Gerade Verbindung 178"/>
            <p:cNvCxnSpPr/>
            <p:nvPr/>
          </p:nvCxnSpPr>
          <p:spPr bwMode="auto">
            <a:xfrm>
              <a:off x="1447800" y="6172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0" name="Gerade Verbindung 179"/>
            <p:cNvCxnSpPr/>
            <p:nvPr/>
          </p:nvCxnSpPr>
          <p:spPr bwMode="auto">
            <a:xfrm>
              <a:off x="1828800" y="6096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1" name="Rechteck 180"/>
            <p:cNvSpPr/>
            <p:nvPr/>
          </p:nvSpPr>
          <p:spPr bwMode="auto">
            <a:xfrm>
              <a:off x="2286000" y="29718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82" name="Gerade Verbindung 181"/>
            <p:cNvCxnSpPr/>
            <p:nvPr/>
          </p:nvCxnSpPr>
          <p:spPr bwMode="auto">
            <a:xfrm>
              <a:off x="2133600" y="3048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3" name="Gerade Verbindung 182"/>
            <p:cNvCxnSpPr/>
            <p:nvPr/>
          </p:nvCxnSpPr>
          <p:spPr bwMode="auto">
            <a:xfrm>
              <a:off x="2133600" y="3200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" name="Gerade Verbindung 183"/>
            <p:cNvCxnSpPr/>
            <p:nvPr/>
          </p:nvCxnSpPr>
          <p:spPr bwMode="auto">
            <a:xfrm>
              <a:off x="2514600" y="3124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5" name="Rechteck 184"/>
            <p:cNvSpPr/>
            <p:nvPr/>
          </p:nvSpPr>
          <p:spPr bwMode="auto">
            <a:xfrm>
              <a:off x="2286000" y="38862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86" name="Gerade Verbindung 185"/>
            <p:cNvCxnSpPr/>
            <p:nvPr/>
          </p:nvCxnSpPr>
          <p:spPr bwMode="auto">
            <a:xfrm>
              <a:off x="2133600" y="3962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7" name="Gerade Verbindung 186"/>
            <p:cNvCxnSpPr/>
            <p:nvPr/>
          </p:nvCxnSpPr>
          <p:spPr bwMode="auto">
            <a:xfrm>
              <a:off x="2133600" y="4114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8" name="Gerade Verbindung 187"/>
            <p:cNvCxnSpPr/>
            <p:nvPr/>
          </p:nvCxnSpPr>
          <p:spPr bwMode="auto">
            <a:xfrm>
              <a:off x="2514600" y="4038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9" name="Rechteck 188"/>
            <p:cNvSpPr/>
            <p:nvPr/>
          </p:nvSpPr>
          <p:spPr bwMode="auto">
            <a:xfrm>
              <a:off x="2286000" y="48006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90" name="Gerade Verbindung 189"/>
            <p:cNvCxnSpPr/>
            <p:nvPr/>
          </p:nvCxnSpPr>
          <p:spPr bwMode="auto">
            <a:xfrm>
              <a:off x="2133600" y="4876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1" name="Gerade Verbindung 190"/>
            <p:cNvCxnSpPr/>
            <p:nvPr/>
          </p:nvCxnSpPr>
          <p:spPr bwMode="auto">
            <a:xfrm>
              <a:off x="2133600" y="5029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2" name="Gerade Verbindung 191"/>
            <p:cNvCxnSpPr/>
            <p:nvPr/>
          </p:nvCxnSpPr>
          <p:spPr bwMode="auto">
            <a:xfrm>
              <a:off x="2514600" y="4953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3" name="Rechteck 192"/>
            <p:cNvSpPr/>
            <p:nvPr/>
          </p:nvSpPr>
          <p:spPr bwMode="auto">
            <a:xfrm>
              <a:off x="2286000" y="57150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94" name="Gerade Verbindung 193"/>
            <p:cNvCxnSpPr/>
            <p:nvPr/>
          </p:nvCxnSpPr>
          <p:spPr bwMode="auto">
            <a:xfrm>
              <a:off x="2133600" y="5791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5" name="Gerade Verbindung 194"/>
            <p:cNvCxnSpPr/>
            <p:nvPr/>
          </p:nvCxnSpPr>
          <p:spPr bwMode="auto">
            <a:xfrm>
              <a:off x="2133600" y="5943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6" name="Gerade Verbindung 195"/>
            <p:cNvCxnSpPr/>
            <p:nvPr/>
          </p:nvCxnSpPr>
          <p:spPr bwMode="auto">
            <a:xfrm>
              <a:off x="2514600" y="5867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7" name="Rechteck 196"/>
            <p:cNvSpPr/>
            <p:nvPr/>
          </p:nvSpPr>
          <p:spPr bwMode="auto">
            <a:xfrm>
              <a:off x="3124200" y="34290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98" name="Gerade Verbindung 197"/>
            <p:cNvCxnSpPr/>
            <p:nvPr/>
          </p:nvCxnSpPr>
          <p:spPr bwMode="auto">
            <a:xfrm>
              <a:off x="2971800" y="3505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9" name="Gerade Verbindung 198"/>
            <p:cNvCxnSpPr/>
            <p:nvPr/>
          </p:nvCxnSpPr>
          <p:spPr bwMode="auto">
            <a:xfrm>
              <a:off x="2971800" y="3657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" name="Gerade Verbindung 219"/>
            <p:cNvCxnSpPr/>
            <p:nvPr/>
          </p:nvCxnSpPr>
          <p:spPr bwMode="auto">
            <a:xfrm>
              <a:off x="3352800" y="3581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3" name="Rechteck 222"/>
            <p:cNvSpPr/>
            <p:nvPr/>
          </p:nvSpPr>
          <p:spPr bwMode="auto">
            <a:xfrm>
              <a:off x="3124200" y="52578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24" name="Gerade Verbindung 223"/>
            <p:cNvCxnSpPr/>
            <p:nvPr/>
          </p:nvCxnSpPr>
          <p:spPr bwMode="auto">
            <a:xfrm>
              <a:off x="2971800" y="5334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" name="Gerade Verbindung 224"/>
            <p:cNvCxnSpPr/>
            <p:nvPr/>
          </p:nvCxnSpPr>
          <p:spPr bwMode="auto">
            <a:xfrm>
              <a:off x="2971800" y="5486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" name="Gerade Verbindung 225"/>
            <p:cNvCxnSpPr/>
            <p:nvPr/>
          </p:nvCxnSpPr>
          <p:spPr bwMode="auto">
            <a:xfrm>
              <a:off x="3352800" y="5410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7" name="Rechteck 226"/>
            <p:cNvSpPr/>
            <p:nvPr/>
          </p:nvSpPr>
          <p:spPr bwMode="auto">
            <a:xfrm>
              <a:off x="3962400" y="43434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28" name="Gerade Verbindung 227"/>
            <p:cNvCxnSpPr/>
            <p:nvPr/>
          </p:nvCxnSpPr>
          <p:spPr bwMode="auto">
            <a:xfrm>
              <a:off x="3810000" y="4419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9" name="Gerade Verbindung 228"/>
            <p:cNvCxnSpPr/>
            <p:nvPr/>
          </p:nvCxnSpPr>
          <p:spPr bwMode="auto">
            <a:xfrm>
              <a:off x="3810000" y="4572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0" name="Gerade Verbindung 229"/>
            <p:cNvCxnSpPr/>
            <p:nvPr/>
          </p:nvCxnSpPr>
          <p:spPr bwMode="auto">
            <a:xfrm>
              <a:off x="4191000" y="4495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Gerade Verbindung 16"/>
            <p:cNvCxnSpPr/>
            <p:nvPr/>
          </p:nvCxnSpPr>
          <p:spPr bwMode="auto">
            <a:xfrm>
              <a:off x="1981200" y="28956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 flipV="1">
              <a:off x="1981200" y="32004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1" name="Gerade Verbindung 230"/>
            <p:cNvCxnSpPr/>
            <p:nvPr/>
          </p:nvCxnSpPr>
          <p:spPr bwMode="auto">
            <a:xfrm>
              <a:off x="1981200" y="38100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" name="Gerade Verbindung 231"/>
            <p:cNvCxnSpPr/>
            <p:nvPr/>
          </p:nvCxnSpPr>
          <p:spPr bwMode="auto">
            <a:xfrm flipV="1">
              <a:off x="1981200" y="41148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3" name="Gerade Verbindung 232"/>
            <p:cNvCxnSpPr/>
            <p:nvPr/>
          </p:nvCxnSpPr>
          <p:spPr bwMode="auto">
            <a:xfrm>
              <a:off x="1981200" y="47244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4" name="Gerade Verbindung 233"/>
            <p:cNvCxnSpPr/>
            <p:nvPr/>
          </p:nvCxnSpPr>
          <p:spPr bwMode="auto">
            <a:xfrm flipV="1">
              <a:off x="1981200" y="50292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5" name="Gerade Verbindung 234"/>
            <p:cNvCxnSpPr/>
            <p:nvPr/>
          </p:nvCxnSpPr>
          <p:spPr bwMode="auto">
            <a:xfrm>
              <a:off x="1981200" y="56388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6" name="Gerade Verbindung 235"/>
            <p:cNvCxnSpPr/>
            <p:nvPr/>
          </p:nvCxnSpPr>
          <p:spPr bwMode="auto">
            <a:xfrm flipV="1">
              <a:off x="1981200" y="59436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Gerade Verbindung 20"/>
            <p:cNvCxnSpPr/>
            <p:nvPr/>
          </p:nvCxnSpPr>
          <p:spPr bwMode="auto">
            <a:xfrm>
              <a:off x="2667000" y="3124200"/>
              <a:ext cx="304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7" name="Gerade Verbindung 236"/>
            <p:cNvCxnSpPr/>
            <p:nvPr/>
          </p:nvCxnSpPr>
          <p:spPr bwMode="auto">
            <a:xfrm flipV="1">
              <a:off x="2667000" y="3657600"/>
              <a:ext cx="304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8" name="Gerade Verbindung 237"/>
            <p:cNvCxnSpPr/>
            <p:nvPr/>
          </p:nvCxnSpPr>
          <p:spPr bwMode="auto">
            <a:xfrm>
              <a:off x="2667000" y="4953000"/>
              <a:ext cx="304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9" name="Gerade Verbindung 238"/>
            <p:cNvCxnSpPr/>
            <p:nvPr/>
          </p:nvCxnSpPr>
          <p:spPr bwMode="auto">
            <a:xfrm flipV="1">
              <a:off x="2667000" y="5486400"/>
              <a:ext cx="304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Gerade Verbindung 22"/>
            <p:cNvCxnSpPr/>
            <p:nvPr/>
          </p:nvCxnSpPr>
          <p:spPr bwMode="auto">
            <a:xfrm>
              <a:off x="3505200" y="3581400"/>
              <a:ext cx="304800" cy="838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Gerade Verbindung 25"/>
            <p:cNvCxnSpPr/>
            <p:nvPr/>
          </p:nvCxnSpPr>
          <p:spPr bwMode="auto">
            <a:xfrm flipV="1">
              <a:off x="3505200" y="4572000"/>
              <a:ext cx="304800" cy="838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676400" y="2514600"/>
              <a:ext cx="0" cy="3352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0" name="Gerade Verbindung 239"/>
            <p:cNvCxnSpPr/>
            <p:nvPr/>
          </p:nvCxnSpPr>
          <p:spPr bwMode="auto">
            <a:xfrm>
              <a:off x="2362200" y="2514600"/>
              <a:ext cx="0" cy="3124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1" name="Gerade Verbindung 240"/>
            <p:cNvCxnSpPr/>
            <p:nvPr/>
          </p:nvCxnSpPr>
          <p:spPr bwMode="auto">
            <a:xfrm>
              <a:off x="3200400" y="2514600"/>
              <a:ext cx="0" cy="2667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2" name="Gerade Verbindung 241"/>
            <p:cNvCxnSpPr/>
            <p:nvPr/>
          </p:nvCxnSpPr>
          <p:spPr bwMode="auto">
            <a:xfrm>
              <a:off x="4038600" y="2514600"/>
              <a:ext cx="0" cy="1752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7" name="Textfeld 246"/>
          <p:cNvSpPr txBox="1"/>
          <p:nvPr/>
        </p:nvSpPr>
        <p:spPr>
          <a:xfrm>
            <a:off x="2971823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sp>
        <p:nvSpPr>
          <p:cNvPr id="248" name="Textfeld 247"/>
          <p:cNvSpPr txBox="1"/>
          <p:nvPr/>
        </p:nvSpPr>
        <p:spPr>
          <a:xfrm>
            <a:off x="2286023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sp>
        <p:nvSpPr>
          <p:cNvPr id="249" name="Textfeld 248"/>
          <p:cNvSpPr txBox="1"/>
          <p:nvPr/>
        </p:nvSpPr>
        <p:spPr>
          <a:xfrm>
            <a:off x="1447823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Sel2</a:t>
            </a:r>
            <a:endParaRPr lang="de-DE" dirty="0"/>
          </a:p>
        </p:txBody>
      </p:sp>
      <p:sp>
        <p:nvSpPr>
          <p:cNvPr id="250" name="Textfeld 249"/>
          <p:cNvSpPr txBox="1"/>
          <p:nvPr/>
        </p:nvSpPr>
        <p:spPr>
          <a:xfrm>
            <a:off x="652183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Sel3</a:t>
            </a:r>
            <a:endParaRPr lang="de-DE" dirty="0"/>
          </a:p>
        </p:txBody>
      </p:sp>
      <p:sp>
        <p:nvSpPr>
          <p:cNvPr id="251" name="Textfeld 250"/>
          <p:cNvSpPr txBox="1"/>
          <p:nvPr/>
        </p:nvSpPr>
        <p:spPr>
          <a:xfrm>
            <a:off x="3319102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252" name="Textfeld 251"/>
          <p:cNvSpPr txBox="1"/>
          <p:nvPr/>
        </p:nvSpPr>
        <p:spPr>
          <a:xfrm>
            <a:off x="3319102" y="2819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</a:t>
            </a:r>
            <a:endParaRPr lang="de-DE" dirty="0"/>
          </a:p>
        </p:txBody>
      </p:sp>
      <p:sp>
        <p:nvSpPr>
          <p:cNvPr id="253" name="Textfeld 252"/>
          <p:cNvSpPr txBox="1"/>
          <p:nvPr/>
        </p:nvSpPr>
        <p:spPr>
          <a:xfrm>
            <a:off x="3276623" y="6047601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Y15</a:t>
            </a:r>
            <a:endParaRPr lang="de-DE" dirty="0"/>
          </a:p>
        </p:txBody>
      </p:sp>
      <p:cxnSp>
        <p:nvCxnSpPr>
          <p:cNvPr id="201" name="Gerade Verbindung 200"/>
          <p:cNvCxnSpPr/>
          <p:nvPr/>
        </p:nvCxnSpPr>
        <p:spPr bwMode="auto">
          <a:xfrm>
            <a:off x="5943600" y="29778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Gerade Verbindung 201"/>
          <p:cNvCxnSpPr/>
          <p:nvPr/>
        </p:nvCxnSpPr>
        <p:spPr bwMode="auto">
          <a:xfrm>
            <a:off x="5943600" y="29778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Gerade Verbindung 202"/>
          <p:cNvCxnSpPr/>
          <p:nvPr/>
        </p:nvCxnSpPr>
        <p:spPr bwMode="auto">
          <a:xfrm>
            <a:off x="5943600" y="38922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" name="Bogen 203"/>
          <p:cNvSpPr/>
          <p:nvPr/>
        </p:nvSpPr>
        <p:spPr bwMode="auto">
          <a:xfrm flipV="1">
            <a:off x="6248400" y="29778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6" name="Gerade Verbindung 205"/>
          <p:cNvCxnSpPr/>
          <p:nvPr/>
        </p:nvCxnSpPr>
        <p:spPr bwMode="auto">
          <a:xfrm>
            <a:off x="7086600" y="3435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>
            <a:off x="5943600" y="2971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0" name="Gerade Verbindung 289"/>
          <p:cNvCxnSpPr/>
          <p:nvPr/>
        </p:nvCxnSpPr>
        <p:spPr bwMode="auto">
          <a:xfrm>
            <a:off x="5943600" y="4267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1" name="Gerade Verbindung 290"/>
          <p:cNvCxnSpPr/>
          <p:nvPr/>
        </p:nvCxnSpPr>
        <p:spPr bwMode="auto">
          <a:xfrm>
            <a:off x="5943600" y="4267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2" name="Gerade Verbindung 291"/>
          <p:cNvCxnSpPr/>
          <p:nvPr/>
        </p:nvCxnSpPr>
        <p:spPr bwMode="auto">
          <a:xfrm>
            <a:off x="5943600" y="5181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3" name="Bogen 292"/>
          <p:cNvSpPr/>
          <p:nvPr/>
        </p:nvSpPr>
        <p:spPr bwMode="auto">
          <a:xfrm flipV="1">
            <a:off x="6248400" y="4267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4" name="Gerade Verbindung 293"/>
          <p:cNvCxnSpPr/>
          <p:nvPr/>
        </p:nvCxnSpPr>
        <p:spPr bwMode="auto">
          <a:xfrm>
            <a:off x="7086600" y="4724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5" name="Gerade Verbindung 294"/>
          <p:cNvCxnSpPr/>
          <p:nvPr/>
        </p:nvCxnSpPr>
        <p:spPr bwMode="auto">
          <a:xfrm>
            <a:off x="5943600" y="426110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6" name="Gerade Verbindung 295"/>
          <p:cNvCxnSpPr/>
          <p:nvPr/>
        </p:nvCxnSpPr>
        <p:spPr bwMode="auto">
          <a:xfrm>
            <a:off x="5410200" y="463601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" name="Gerade Verbindung 296"/>
          <p:cNvCxnSpPr/>
          <p:nvPr/>
        </p:nvCxnSpPr>
        <p:spPr bwMode="auto">
          <a:xfrm>
            <a:off x="48768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5410200" y="2667000"/>
            <a:ext cx="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Textfeld 137"/>
          <p:cNvSpPr txBox="1"/>
          <p:nvPr/>
        </p:nvSpPr>
        <p:spPr>
          <a:xfrm>
            <a:off x="4953000" y="2771001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140" name="Gerade Verbindung 139"/>
          <p:cNvCxnSpPr/>
          <p:nvPr/>
        </p:nvCxnSpPr>
        <p:spPr bwMode="auto">
          <a:xfrm>
            <a:off x="4876800" y="3581400"/>
            <a:ext cx="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9" name="Gerade Verbindung mit Pfeil 298"/>
          <p:cNvCxnSpPr/>
          <p:nvPr/>
        </p:nvCxnSpPr>
        <p:spPr bwMode="auto">
          <a:xfrm>
            <a:off x="4343400" y="4876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0" name="Textfeld 299"/>
          <p:cNvSpPr txBox="1"/>
          <p:nvPr/>
        </p:nvSpPr>
        <p:spPr>
          <a:xfrm>
            <a:off x="4419600" y="4648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  <p:sp>
        <p:nvSpPr>
          <p:cNvPr id="301" name="Textfeld 300"/>
          <p:cNvSpPr txBox="1"/>
          <p:nvPr/>
        </p:nvSpPr>
        <p:spPr>
          <a:xfrm>
            <a:off x="7196521" y="3200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302" name="Textfeld 301"/>
          <p:cNvSpPr txBox="1"/>
          <p:nvPr/>
        </p:nvSpPr>
        <p:spPr>
          <a:xfrm>
            <a:off x="7239000" y="4419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</a:t>
            </a:r>
            <a:endParaRPr lang="de-DE" dirty="0"/>
          </a:p>
        </p:txBody>
      </p:sp>
      <p:sp>
        <p:nvSpPr>
          <p:cNvPr id="303" name="Abgerundetes Rechteck 302"/>
          <p:cNvSpPr/>
          <p:nvPr/>
        </p:nvSpPr>
        <p:spPr bwMode="auto">
          <a:xfrm>
            <a:off x="4343400" y="2667000"/>
            <a:ext cx="3505200" cy="2895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5" name="Gerade Verbindung mit Pfeil 304"/>
          <p:cNvCxnSpPr/>
          <p:nvPr/>
        </p:nvCxnSpPr>
        <p:spPr bwMode="auto">
          <a:xfrm flipH="1">
            <a:off x="3352800" y="2667000"/>
            <a:ext cx="13716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" name="Gerade Verbindung 307"/>
          <p:cNvCxnSpPr/>
          <p:nvPr/>
        </p:nvCxnSpPr>
        <p:spPr bwMode="auto">
          <a:xfrm flipV="1">
            <a:off x="5715000" y="2667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" name="Textfeld 308"/>
          <p:cNvSpPr txBox="1"/>
          <p:nvPr/>
        </p:nvSpPr>
        <p:spPr>
          <a:xfrm>
            <a:off x="5663704" y="2743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cxnSp>
        <p:nvCxnSpPr>
          <p:cNvPr id="311" name="Gerade Verbindung 310"/>
          <p:cNvCxnSpPr/>
          <p:nvPr/>
        </p:nvCxnSpPr>
        <p:spPr bwMode="auto">
          <a:xfrm>
            <a:off x="4876800" y="35814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4" name="Gerade Verbindung 313"/>
          <p:cNvCxnSpPr/>
          <p:nvPr/>
        </p:nvCxnSpPr>
        <p:spPr bwMode="auto">
          <a:xfrm flipH="1">
            <a:off x="5715000" y="3352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120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Sequenzschaltungen</a:t>
            </a:r>
          </a:p>
          <a:p>
            <a:r>
              <a:rPr lang="de-DE" dirty="0" smtClean="0"/>
              <a:t>S. Vorlesung 1 – </a:t>
            </a:r>
            <a:r>
              <a:rPr lang="de-DE" dirty="0" err="1" smtClean="0"/>
              <a:t>Latch</a:t>
            </a:r>
            <a:r>
              <a:rPr lang="de-DE" dirty="0" smtClean="0"/>
              <a:t> und Flip-Flop</a:t>
            </a:r>
          </a:p>
          <a:p>
            <a:r>
              <a:rPr lang="de-DE" dirty="0" err="1" smtClean="0"/>
              <a:t>Latch</a:t>
            </a:r>
            <a:r>
              <a:rPr lang="de-DE" dirty="0" smtClean="0"/>
              <a:t> – speichert ein </a:t>
            </a:r>
            <a:r>
              <a:rPr lang="de-DE" dirty="0"/>
              <a:t>Eingangsniveau </a:t>
            </a:r>
            <a:r>
              <a:rPr lang="de-DE" dirty="0" smtClean="0"/>
              <a:t>(auf </a:t>
            </a:r>
            <a:r>
              <a:rPr lang="de-DE" dirty="0"/>
              <a:t>einem </a:t>
            </a:r>
            <a:r>
              <a:rPr lang="de-DE" dirty="0" smtClean="0"/>
              <a:t>Kondensator) wenn Load </a:t>
            </a:r>
            <a:r>
              <a:rPr lang="de-DE" dirty="0"/>
              <a:t>Signal </a:t>
            </a:r>
            <a:r>
              <a:rPr lang="de-DE" dirty="0" smtClean="0"/>
              <a:t>= 1. Wenn Load = 0, der Zustand bleibt erhalten</a:t>
            </a:r>
          </a:p>
          <a:p>
            <a:r>
              <a:rPr lang="de-DE" dirty="0" smtClean="0"/>
              <a:t>Flip-Flop – 2 </a:t>
            </a:r>
            <a:r>
              <a:rPr lang="de-DE" dirty="0" err="1" smtClean="0"/>
              <a:t>Latch</a:t>
            </a:r>
            <a:r>
              <a:rPr lang="de-DE" dirty="0" smtClean="0"/>
              <a:t>-es in Reihe</a:t>
            </a:r>
          </a:p>
          <a:p>
            <a:r>
              <a:rPr lang="de-DE" dirty="0" smtClean="0"/>
              <a:t>Der Eingangswert </a:t>
            </a:r>
            <a:r>
              <a:rPr lang="de-DE" dirty="0"/>
              <a:t>D </a:t>
            </a:r>
            <a:r>
              <a:rPr lang="de-DE" dirty="0" smtClean="0"/>
              <a:t>wird im </a:t>
            </a:r>
            <a:r>
              <a:rPr lang="de-DE" dirty="0"/>
              <a:t>Moment der </a:t>
            </a:r>
            <a:r>
              <a:rPr lang="de-DE" dirty="0" smtClean="0"/>
              <a:t>steigenden </a:t>
            </a:r>
            <a:r>
              <a:rPr lang="de-DE" dirty="0"/>
              <a:t>Talkflanke </a:t>
            </a:r>
            <a:r>
              <a:rPr lang="de-DE" dirty="0" smtClean="0"/>
              <a:t>gespeichert</a:t>
            </a:r>
          </a:p>
          <a:p>
            <a:r>
              <a:rPr lang="de-DE" dirty="0"/>
              <a:t>Spätere Änderungen am D-Eingang haben keine Wirkung auf den Ausgang bis zur nächsten Taktflanke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48</a:t>
            </a:fld>
            <a:endParaRPr lang="de-DE" altLang="de-DE"/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mit Pfeil 125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Textfeld 126"/>
          <p:cNvSpPr txBox="1"/>
          <p:nvPr/>
        </p:nvSpPr>
        <p:spPr>
          <a:xfrm>
            <a:off x="1600200" y="3657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endParaRPr lang="de-DE" dirty="0"/>
          </a:p>
        </p:txBody>
      </p:sp>
      <p:sp>
        <p:nvSpPr>
          <p:cNvPr id="128" name="Textfeld 127"/>
          <p:cNvSpPr txBox="1"/>
          <p:nvPr/>
        </p:nvSpPr>
        <p:spPr>
          <a:xfrm>
            <a:off x="1371600" y="4267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2966991" y="4267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42294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V="1">
            <a:off x="5067638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55248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6134438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 flipH="1">
            <a:off x="5753438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5753438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134438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 flipH="1">
            <a:off x="5982038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mit Pfeil 166"/>
          <p:cNvCxnSpPr/>
          <p:nvPr/>
        </p:nvCxnSpPr>
        <p:spPr bwMode="auto">
          <a:xfrm>
            <a:off x="5220038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Textfeld 167"/>
          <p:cNvSpPr txBox="1"/>
          <p:nvPr/>
        </p:nvSpPr>
        <p:spPr>
          <a:xfrm>
            <a:off x="4648200" y="3657600"/>
            <a:ext cx="572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~CLK</a:t>
            </a:r>
            <a:endParaRPr lang="de-DE" dirty="0"/>
          </a:p>
        </p:txBody>
      </p:sp>
      <p:sp>
        <p:nvSpPr>
          <p:cNvPr id="169" name="Textfeld 168"/>
          <p:cNvSpPr txBox="1"/>
          <p:nvPr/>
        </p:nvSpPr>
        <p:spPr>
          <a:xfrm>
            <a:off x="4567959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0" name="Textfeld 169"/>
          <p:cNvSpPr txBox="1"/>
          <p:nvPr/>
        </p:nvSpPr>
        <p:spPr>
          <a:xfrm>
            <a:off x="6315750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cxnSp>
        <p:nvCxnSpPr>
          <p:cNvPr id="171" name="Gerade Verbindung 170"/>
          <p:cNvCxnSpPr/>
          <p:nvPr/>
        </p:nvCxnSpPr>
        <p:spPr bwMode="auto">
          <a:xfrm>
            <a:off x="61344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 flipV="1">
            <a:off x="6972638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74298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8039438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H="1">
            <a:off x="7658438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199"/>
          <p:cNvCxnSpPr/>
          <p:nvPr/>
        </p:nvCxnSpPr>
        <p:spPr bwMode="auto">
          <a:xfrm flipH="1">
            <a:off x="7658438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Gerade Verbindung 204"/>
          <p:cNvCxnSpPr/>
          <p:nvPr/>
        </p:nvCxnSpPr>
        <p:spPr bwMode="auto">
          <a:xfrm>
            <a:off x="8039438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 flipH="1">
            <a:off x="7887038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mit Pfeil 208"/>
          <p:cNvCxnSpPr/>
          <p:nvPr/>
        </p:nvCxnSpPr>
        <p:spPr bwMode="auto">
          <a:xfrm>
            <a:off x="7125038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Textfeld 209"/>
          <p:cNvSpPr txBox="1"/>
          <p:nvPr/>
        </p:nvSpPr>
        <p:spPr>
          <a:xfrm>
            <a:off x="6679919" y="36576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sp>
        <p:nvSpPr>
          <p:cNvPr id="211" name="Textfeld 210"/>
          <p:cNvSpPr txBox="1"/>
          <p:nvPr/>
        </p:nvSpPr>
        <p:spPr>
          <a:xfrm>
            <a:off x="6630168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212" name="Textfeld 211"/>
          <p:cNvSpPr txBox="1"/>
          <p:nvPr/>
        </p:nvSpPr>
        <p:spPr>
          <a:xfrm>
            <a:off x="8068350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990600" y="3657600"/>
            <a:ext cx="23622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3" name="Abgerundetes Rechteck 212"/>
          <p:cNvSpPr/>
          <p:nvPr/>
        </p:nvSpPr>
        <p:spPr bwMode="auto">
          <a:xfrm>
            <a:off x="4038600" y="3657600"/>
            <a:ext cx="45720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371600" y="33528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Latch</a:t>
            </a:r>
            <a:endParaRPr lang="de-DE" dirty="0"/>
          </a:p>
        </p:txBody>
      </p:sp>
      <p:sp>
        <p:nvSpPr>
          <p:cNvPr id="214" name="Textfeld 213"/>
          <p:cNvSpPr txBox="1"/>
          <p:nvPr/>
        </p:nvSpPr>
        <p:spPr>
          <a:xfrm>
            <a:off x="4308995" y="33528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Flip-Flop</a:t>
            </a:r>
            <a:endParaRPr lang="de-DE" dirty="0"/>
          </a:p>
        </p:txBody>
      </p:sp>
      <p:sp>
        <p:nvSpPr>
          <p:cNvPr id="8" name="Gleichschenkliges Dreieck 7"/>
          <p:cNvSpPr/>
          <p:nvPr/>
        </p:nvSpPr>
        <p:spPr bwMode="auto">
          <a:xfrm rot="5400000">
            <a:off x="6210300" y="4152900"/>
            <a:ext cx="304800" cy="2286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23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Es erinnert an ein System mit </a:t>
            </a:r>
            <a:r>
              <a:rPr lang="de-DE" dirty="0" smtClean="0"/>
              <a:t>Schleusen</a:t>
            </a:r>
            <a:r>
              <a:rPr lang="de-DE" dirty="0"/>
              <a:t>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49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8288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096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8956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hteck 10"/>
          <p:cNvSpPr/>
          <p:nvPr/>
        </p:nvSpPr>
        <p:spPr bwMode="auto">
          <a:xfrm>
            <a:off x="609600" y="2971800"/>
            <a:ext cx="12192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Rechteck 50"/>
          <p:cNvSpPr/>
          <p:nvPr/>
        </p:nvSpPr>
        <p:spPr bwMode="auto">
          <a:xfrm>
            <a:off x="46482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34290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57150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Rechteck 54"/>
          <p:cNvSpPr/>
          <p:nvPr/>
        </p:nvSpPr>
        <p:spPr bwMode="auto">
          <a:xfrm>
            <a:off x="3429000" y="2971800"/>
            <a:ext cx="12192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Rechteck 55"/>
          <p:cNvSpPr/>
          <p:nvPr/>
        </p:nvSpPr>
        <p:spPr bwMode="auto">
          <a:xfrm>
            <a:off x="4495800" y="2971800"/>
            <a:ext cx="12192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Rechteck 56"/>
          <p:cNvSpPr/>
          <p:nvPr/>
        </p:nvSpPr>
        <p:spPr bwMode="auto">
          <a:xfrm>
            <a:off x="74676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62484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 flipV="1">
            <a:off x="85344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Rechteck 59"/>
          <p:cNvSpPr/>
          <p:nvPr/>
        </p:nvSpPr>
        <p:spPr bwMode="auto">
          <a:xfrm>
            <a:off x="6248400" y="2743200"/>
            <a:ext cx="12192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>
            <a:off x="7315200" y="2743200"/>
            <a:ext cx="12192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Rechteck 61"/>
          <p:cNvSpPr/>
          <p:nvPr/>
        </p:nvSpPr>
        <p:spPr bwMode="auto">
          <a:xfrm>
            <a:off x="18288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3" name="Gerade Verbindung 62"/>
          <p:cNvCxnSpPr/>
          <p:nvPr/>
        </p:nvCxnSpPr>
        <p:spPr bwMode="auto">
          <a:xfrm>
            <a:off x="6096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V="1">
            <a:off x="28956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Rechteck 64"/>
          <p:cNvSpPr/>
          <p:nvPr/>
        </p:nvSpPr>
        <p:spPr bwMode="auto">
          <a:xfrm>
            <a:off x="609600" y="5105400"/>
            <a:ext cx="12192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" name="Rechteck 65"/>
          <p:cNvSpPr/>
          <p:nvPr/>
        </p:nvSpPr>
        <p:spPr bwMode="auto">
          <a:xfrm>
            <a:off x="2133600" y="5105400"/>
            <a:ext cx="7620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6019800" y="29718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Rechteck 68"/>
          <p:cNvSpPr/>
          <p:nvPr/>
        </p:nvSpPr>
        <p:spPr bwMode="auto">
          <a:xfrm>
            <a:off x="46482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57150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echteck 71"/>
          <p:cNvSpPr/>
          <p:nvPr/>
        </p:nvSpPr>
        <p:spPr bwMode="auto">
          <a:xfrm>
            <a:off x="3429000" y="5715000"/>
            <a:ext cx="12192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Rechteck 73"/>
          <p:cNvSpPr/>
          <p:nvPr/>
        </p:nvSpPr>
        <p:spPr bwMode="auto">
          <a:xfrm>
            <a:off x="74676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5" name="Gerade Verbindung 74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85344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echteck 76"/>
          <p:cNvSpPr/>
          <p:nvPr/>
        </p:nvSpPr>
        <p:spPr bwMode="auto">
          <a:xfrm>
            <a:off x="6248400" y="5715000"/>
            <a:ext cx="16002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Rechteck 77"/>
          <p:cNvSpPr/>
          <p:nvPr/>
        </p:nvSpPr>
        <p:spPr bwMode="auto">
          <a:xfrm>
            <a:off x="7772400" y="5715000"/>
            <a:ext cx="7620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Rechteck 78"/>
          <p:cNvSpPr/>
          <p:nvPr/>
        </p:nvSpPr>
        <p:spPr bwMode="auto">
          <a:xfrm>
            <a:off x="4953000" y="5105400"/>
            <a:ext cx="7620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552110" y="19812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7391400" y="19812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315200" y="44196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955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51767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8000999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6400800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762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2286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36624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51816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91" name="Textfeld 90"/>
          <p:cNvSpPr txBox="1"/>
          <p:nvPr/>
        </p:nvSpPr>
        <p:spPr>
          <a:xfrm>
            <a:off x="6324600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7924800" y="54102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Q=2</a:t>
            </a:r>
            <a:endParaRPr lang="de-DE" dirty="0"/>
          </a:p>
        </p:txBody>
      </p:sp>
      <p:sp>
        <p:nvSpPr>
          <p:cNvPr id="93" name="Textfeld 92"/>
          <p:cNvSpPr txBox="1"/>
          <p:nvPr/>
        </p:nvSpPr>
        <p:spPr>
          <a:xfrm>
            <a:off x="1752600" y="19812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1752600" y="44196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495800" y="44196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603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Zwei Funktionen können mit NAND mit </a:t>
            </a:r>
            <a:r>
              <a:rPr lang="de-DE" dirty="0"/>
              <a:t>Invertierten Eingängen </a:t>
            </a:r>
            <a:r>
              <a:rPr lang="de-DE" dirty="0" smtClean="0"/>
              <a:t>realisiert </a:t>
            </a:r>
            <a:r>
              <a:rPr lang="de-DE" dirty="0"/>
              <a:t>werden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-&gt; </a:t>
            </a:r>
            <a:r>
              <a:rPr lang="de-DE" dirty="0"/>
              <a:t>NAND, </a:t>
            </a:r>
            <a:r>
              <a:rPr lang="de-DE" dirty="0" smtClean="0"/>
              <a:t>NOR, EXNOR und Inverter sind ausreichend</a:t>
            </a:r>
          </a:p>
          <a:p>
            <a:r>
              <a:rPr lang="de-DE" dirty="0" smtClean="0"/>
              <a:t>EXNOR kann man mit (N)AND, (N)OR und Inverter realisieren</a:t>
            </a:r>
          </a:p>
          <a:p>
            <a:r>
              <a:rPr lang="de-DE" dirty="0" smtClean="0"/>
              <a:t>NOR kann man in NAND umzuwandeln.</a:t>
            </a:r>
          </a:p>
          <a:p>
            <a:r>
              <a:rPr lang="de-DE" dirty="0" smtClean="0"/>
              <a:t>Streng </a:t>
            </a:r>
            <a:r>
              <a:rPr lang="de-DE" dirty="0"/>
              <a:t>genommen wäre z.B. NAND genug.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470950"/>
              </p:ext>
            </p:extLst>
          </p:nvPr>
        </p:nvGraphicFramePr>
        <p:xfrm>
          <a:off x="457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614166"/>
              </p:ext>
            </p:extLst>
          </p:nvPr>
        </p:nvGraphicFramePr>
        <p:xfrm>
          <a:off x="1981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Gerade Verbindung 6"/>
          <p:cNvCxnSpPr/>
          <p:nvPr/>
        </p:nvCxnSpPr>
        <p:spPr bwMode="auto">
          <a:xfrm>
            <a:off x="49530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5486400" y="3429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5486400" y="3429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Bogen 9"/>
          <p:cNvSpPr/>
          <p:nvPr/>
        </p:nvSpPr>
        <p:spPr bwMode="auto">
          <a:xfrm flipV="1">
            <a:off x="5791200" y="3429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46482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Ellipse 11"/>
          <p:cNvSpPr/>
          <p:nvPr/>
        </p:nvSpPr>
        <p:spPr bwMode="auto">
          <a:xfrm>
            <a:off x="5181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4648200" y="3657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4724400" y="3352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7244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7" name="Gerade Verbindung 16"/>
          <p:cNvCxnSpPr/>
          <p:nvPr/>
        </p:nvCxnSpPr>
        <p:spPr bwMode="auto">
          <a:xfrm>
            <a:off x="5486400" y="4343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Ellipse 17"/>
          <p:cNvSpPr/>
          <p:nvPr/>
        </p:nvSpPr>
        <p:spPr bwMode="auto">
          <a:xfrm>
            <a:off x="6629400" y="3733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" name="Gerade Verbindung 19"/>
          <p:cNvCxnSpPr/>
          <p:nvPr/>
        </p:nvCxnSpPr>
        <p:spPr bwMode="auto">
          <a:xfrm>
            <a:off x="49530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486400" y="4876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5486400" y="4876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Bogen 22"/>
          <p:cNvSpPr/>
          <p:nvPr/>
        </p:nvSpPr>
        <p:spPr bwMode="auto">
          <a:xfrm flipV="1">
            <a:off x="5791200" y="4876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" name="Gerade Verbindung 23"/>
          <p:cNvCxnSpPr/>
          <p:nvPr/>
        </p:nvCxnSpPr>
        <p:spPr bwMode="auto">
          <a:xfrm>
            <a:off x="4648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Ellipse 24"/>
          <p:cNvSpPr/>
          <p:nvPr/>
        </p:nvSpPr>
        <p:spPr bwMode="auto">
          <a:xfrm>
            <a:off x="5181600" y="4953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46482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4724400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4724400" y="5257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29" name="Gerade Verbindung 28"/>
          <p:cNvCxnSpPr/>
          <p:nvPr/>
        </p:nvCxnSpPr>
        <p:spPr bwMode="auto">
          <a:xfrm>
            <a:off x="5486400" y="5791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Ellipse 29"/>
          <p:cNvSpPr/>
          <p:nvPr/>
        </p:nvSpPr>
        <p:spPr bwMode="auto">
          <a:xfrm>
            <a:off x="66294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mit Pfeil 14335"/>
          <p:cNvCxnSpPr/>
          <p:nvPr/>
        </p:nvCxnSpPr>
        <p:spPr bwMode="auto">
          <a:xfrm flipH="1">
            <a:off x="1600200" y="3886200"/>
            <a:ext cx="28956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mit Pfeil 14338"/>
          <p:cNvCxnSpPr/>
          <p:nvPr/>
        </p:nvCxnSpPr>
        <p:spPr bwMode="auto">
          <a:xfrm flipH="1" flipV="1">
            <a:off x="3124200" y="4495800"/>
            <a:ext cx="14478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7687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Es erinnert an ein System mit </a:t>
            </a:r>
            <a:r>
              <a:rPr lang="de-DE" dirty="0" smtClean="0"/>
              <a:t>Schleusen</a:t>
            </a:r>
            <a:r>
              <a:rPr lang="de-DE" dirty="0"/>
              <a:t>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50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676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096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8956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hteck 10"/>
          <p:cNvSpPr/>
          <p:nvPr/>
        </p:nvSpPr>
        <p:spPr bwMode="auto">
          <a:xfrm>
            <a:off x="6096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34290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57150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1591383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955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51767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860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1676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Rechteck 49"/>
          <p:cNvSpPr/>
          <p:nvPr/>
        </p:nvSpPr>
        <p:spPr bwMode="auto">
          <a:xfrm>
            <a:off x="44958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Rechteck 53"/>
          <p:cNvSpPr/>
          <p:nvPr/>
        </p:nvSpPr>
        <p:spPr bwMode="auto">
          <a:xfrm>
            <a:off x="34290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Textfeld 66"/>
          <p:cNvSpPr txBox="1"/>
          <p:nvPr/>
        </p:nvSpPr>
        <p:spPr>
          <a:xfrm>
            <a:off x="35149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68" name="Rechteck 67"/>
          <p:cNvSpPr/>
          <p:nvPr/>
        </p:nvSpPr>
        <p:spPr bwMode="auto">
          <a:xfrm>
            <a:off x="5105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8006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5105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Textfeld 82"/>
          <p:cNvSpPr txBox="1"/>
          <p:nvPr/>
        </p:nvSpPr>
        <p:spPr>
          <a:xfrm>
            <a:off x="44958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cxnSp>
        <p:nvCxnSpPr>
          <p:cNvPr id="93" name="Gerade Verbindung 92"/>
          <p:cNvCxnSpPr/>
          <p:nvPr/>
        </p:nvCxnSpPr>
        <p:spPr bwMode="auto">
          <a:xfrm>
            <a:off x="62484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 flipV="1">
            <a:off x="85344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Textfeld 94"/>
          <p:cNvSpPr txBox="1"/>
          <p:nvPr/>
        </p:nvSpPr>
        <p:spPr>
          <a:xfrm>
            <a:off x="79961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96" name="Rechteck 95"/>
          <p:cNvSpPr/>
          <p:nvPr/>
        </p:nvSpPr>
        <p:spPr bwMode="auto">
          <a:xfrm>
            <a:off x="73152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Rechteck 96"/>
          <p:cNvSpPr/>
          <p:nvPr/>
        </p:nvSpPr>
        <p:spPr bwMode="auto">
          <a:xfrm>
            <a:off x="62484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Rechteck 98"/>
          <p:cNvSpPr/>
          <p:nvPr/>
        </p:nvSpPr>
        <p:spPr bwMode="auto">
          <a:xfrm>
            <a:off x="79248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Rechteck 99"/>
          <p:cNvSpPr/>
          <p:nvPr/>
        </p:nvSpPr>
        <p:spPr bwMode="auto">
          <a:xfrm>
            <a:off x="76200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1" name="Rechteck 100"/>
          <p:cNvSpPr/>
          <p:nvPr/>
        </p:nvSpPr>
        <p:spPr bwMode="auto">
          <a:xfrm>
            <a:off x="79248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Textfeld 101"/>
          <p:cNvSpPr txBox="1"/>
          <p:nvPr/>
        </p:nvSpPr>
        <p:spPr>
          <a:xfrm>
            <a:off x="73152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03" name="Rechteck 102"/>
          <p:cNvSpPr/>
          <p:nvPr/>
        </p:nvSpPr>
        <p:spPr bwMode="auto">
          <a:xfrm>
            <a:off x="6248400" y="27432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4" name="Gerade Verbindung 103"/>
          <p:cNvCxnSpPr/>
          <p:nvPr/>
        </p:nvCxnSpPr>
        <p:spPr bwMode="auto">
          <a:xfrm>
            <a:off x="6019800" y="29718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Textfeld 104"/>
          <p:cNvSpPr txBox="1"/>
          <p:nvPr/>
        </p:nvSpPr>
        <p:spPr>
          <a:xfrm>
            <a:off x="6400800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Rechteck 106"/>
          <p:cNvSpPr/>
          <p:nvPr/>
        </p:nvSpPr>
        <p:spPr bwMode="auto">
          <a:xfrm>
            <a:off x="4495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8" name="Gerade Verbindung 107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7150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44107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13" name="Rechteck 112"/>
          <p:cNvSpPr/>
          <p:nvPr/>
        </p:nvSpPr>
        <p:spPr bwMode="auto">
          <a:xfrm>
            <a:off x="51054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Rechteck 114"/>
          <p:cNvSpPr/>
          <p:nvPr/>
        </p:nvSpPr>
        <p:spPr bwMode="auto">
          <a:xfrm>
            <a:off x="3429000" y="5715000"/>
            <a:ext cx="1676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Textfeld 115"/>
          <p:cNvSpPr txBox="1"/>
          <p:nvPr/>
        </p:nvSpPr>
        <p:spPr>
          <a:xfrm>
            <a:off x="35862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cxnSp>
        <p:nvCxnSpPr>
          <p:cNvPr id="117" name="Gerade Verbindung 116"/>
          <p:cNvCxnSpPr/>
          <p:nvPr/>
        </p:nvCxnSpPr>
        <p:spPr bwMode="auto">
          <a:xfrm>
            <a:off x="6096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28956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2357392" y="51054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120" name="Rechteck 119"/>
          <p:cNvSpPr/>
          <p:nvPr/>
        </p:nvSpPr>
        <p:spPr bwMode="auto">
          <a:xfrm>
            <a:off x="16764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Rechteck 120"/>
          <p:cNvSpPr/>
          <p:nvPr/>
        </p:nvSpPr>
        <p:spPr bwMode="auto">
          <a:xfrm>
            <a:off x="609600" y="53340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2" name="Rechteck 121"/>
          <p:cNvSpPr/>
          <p:nvPr/>
        </p:nvSpPr>
        <p:spPr bwMode="auto">
          <a:xfrm>
            <a:off x="22860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Rechteck 122"/>
          <p:cNvSpPr/>
          <p:nvPr/>
        </p:nvSpPr>
        <p:spPr bwMode="auto">
          <a:xfrm>
            <a:off x="1981200" y="53340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4" name="Rechteck 123"/>
          <p:cNvSpPr/>
          <p:nvPr/>
        </p:nvSpPr>
        <p:spPr bwMode="auto">
          <a:xfrm>
            <a:off x="2590800" y="53340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5" name="Textfeld 124"/>
          <p:cNvSpPr txBox="1"/>
          <p:nvPr/>
        </p:nvSpPr>
        <p:spPr>
          <a:xfrm>
            <a:off x="1563389" y="44196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=1-&gt;0</a:t>
            </a:r>
            <a:endParaRPr lang="de-DE" dirty="0"/>
          </a:p>
        </p:txBody>
      </p:sp>
      <p:sp>
        <p:nvSpPr>
          <p:cNvPr id="126" name="Rechteck 125"/>
          <p:cNvSpPr/>
          <p:nvPr/>
        </p:nvSpPr>
        <p:spPr bwMode="auto">
          <a:xfrm>
            <a:off x="609600" y="51054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7" name="Gerade Verbindung 126"/>
          <p:cNvCxnSpPr/>
          <p:nvPr/>
        </p:nvCxnSpPr>
        <p:spPr bwMode="auto">
          <a:xfrm>
            <a:off x="381000" y="53340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762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3087389" y="2057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30" name="Rechteck 129"/>
          <p:cNvSpPr/>
          <p:nvPr/>
        </p:nvSpPr>
        <p:spPr bwMode="auto">
          <a:xfrm>
            <a:off x="5410200" y="53340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Rechteck 131"/>
          <p:cNvSpPr/>
          <p:nvPr/>
        </p:nvSpPr>
        <p:spPr bwMode="auto">
          <a:xfrm>
            <a:off x="73152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3" name="Gerade Verbindung 132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85344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72301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36" name="Rechteck 135"/>
          <p:cNvSpPr/>
          <p:nvPr/>
        </p:nvSpPr>
        <p:spPr bwMode="auto">
          <a:xfrm>
            <a:off x="7924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Rechteck 136"/>
          <p:cNvSpPr/>
          <p:nvPr/>
        </p:nvSpPr>
        <p:spPr bwMode="auto">
          <a:xfrm>
            <a:off x="6248400" y="5715000"/>
            <a:ext cx="1066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8" name="Textfeld 137"/>
          <p:cNvSpPr txBox="1"/>
          <p:nvPr/>
        </p:nvSpPr>
        <p:spPr>
          <a:xfrm>
            <a:off x="64056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139" name="Rechteck 138"/>
          <p:cNvSpPr/>
          <p:nvPr/>
        </p:nvSpPr>
        <p:spPr bwMode="auto">
          <a:xfrm>
            <a:off x="7620000" y="5715000"/>
            <a:ext cx="914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0" name="Textfeld 139"/>
          <p:cNvSpPr txBox="1"/>
          <p:nvPr/>
        </p:nvSpPr>
        <p:spPr>
          <a:xfrm>
            <a:off x="5943600" y="4343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41" name="Textfeld 140"/>
          <p:cNvSpPr txBox="1"/>
          <p:nvPr/>
        </p:nvSpPr>
        <p:spPr>
          <a:xfrm>
            <a:off x="5334000" y="51054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142" name="Textfeld 141"/>
          <p:cNvSpPr txBox="1"/>
          <p:nvPr/>
        </p:nvSpPr>
        <p:spPr>
          <a:xfrm>
            <a:off x="8000999" y="54102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Q=2</a:t>
            </a:r>
            <a:endParaRPr lang="de-DE" dirty="0"/>
          </a:p>
        </p:txBody>
      </p:sp>
      <p:sp>
        <p:nvSpPr>
          <p:cNvPr id="6" name="Freihandform 5"/>
          <p:cNvSpPr/>
          <p:nvPr/>
        </p:nvSpPr>
        <p:spPr bwMode="auto">
          <a:xfrm>
            <a:off x="1186004" y="2860895"/>
            <a:ext cx="4528996" cy="2172832"/>
          </a:xfrm>
          <a:custGeom>
            <a:avLst/>
            <a:gdLst>
              <a:gd name="connsiteX0" fmla="*/ 0 w 1676342"/>
              <a:gd name="connsiteY0" fmla="*/ 0 h 2172832"/>
              <a:gd name="connsiteX1" fmla="*/ 1484768 w 1676342"/>
              <a:gd name="connsiteY1" fmla="*/ 1068309 h 2172832"/>
              <a:gd name="connsiteX2" fmla="*/ 1611517 w 1676342"/>
              <a:gd name="connsiteY2" fmla="*/ 2172832 h 2172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6342" h="2172832">
                <a:moveTo>
                  <a:pt x="0" y="0"/>
                </a:moveTo>
                <a:cubicBezTo>
                  <a:pt x="608091" y="353085"/>
                  <a:pt x="1216182" y="706170"/>
                  <a:pt x="1484768" y="1068309"/>
                </a:cubicBezTo>
                <a:cubicBezTo>
                  <a:pt x="1753354" y="1430448"/>
                  <a:pt x="1682435" y="1801640"/>
                  <a:pt x="1611517" y="217283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486400" y="38862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OK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72390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/>
          <p:nvPr/>
        </p:nvCxnSpPr>
        <p:spPr bwMode="auto">
          <a:xfrm flipV="1">
            <a:off x="7924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mit Pfeil 142"/>
          <p:cNvCxnSpPr/>
          <p:nvPr/>
        </p:nvCxnSpPr>
        <p:spPr bwMode="auto">
          <a:xfrm>
            <a:off x="2209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mit Pfeil 143"/>
          <p:cNvCxnSpPr/>
          <p:nvPr/>
        </p:nvCxnSpPr>
        <p:spPr bwMode="auto">
          <a:xfrm rot="10800000">
            <a:off x="4495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mit Pfeil 144"/>
          <p:cNvCxnSpPr/>
          <p:nvPr/>
        </p:nvCxnSpPr>
        <p:spPr bwMode="auto">
          <a:xfrm>
            <a:off x="44196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mit Pfeil 145"/>
          <p:cNvCxnSpPr/>
          <p:nvPr/>
        </p:nvCxnSpPr>
        <p:spPr bwMode="auto">
          <a:xfrm flipV="1">
            <a:off x="51054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829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Es erinnert an ein System mit </a:t>
            </a:r>
            <a:r>
              <a:rPr lang="de-DE" dirty="0" smtClean="0"/>
              <a:t>Schleusen</a:t>
            </a:r>
            <a:r>
              <a:rPr lang="de-DE" dirty="0"/>
              <a:t>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51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676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096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8956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hteck 10"/>
          <p:cNvSpPr/>
          <p:nvPr/>
        </p:nvSpPr>
        <p:spPr bwMode="auto">
          <a:xfrm>
            <a:off x="6096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34290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57150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1591383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955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51767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860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1676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Rechteck 49"/>
          <p:cNvSpPr/>
          <p:nvPr/>
        </p:nvSpPr>
        <p:spPr bwMode="auto">
          <a:xfrm>
            <a:off x="44958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Rechteck 53"/>
          <p:cNvSpPr/>
          <p:nvPr/>
        </p:nvSpPr>
        <p:spPr bwMode="auto">
          <a:xfrm>
            <a:off x="34290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Textfeld 66"/>
          <p:cNvSpPr txBox="1"/>
          <p:nvPr/>
        </p:nvSpPr>
        <p:spPr>
          <a:xfrm>
            <a:off x="35149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68" name="Rechteck 67"/>
          <p:cNvSpPr/>
          <p:nvPr/>
        </p:nvSpPr>
        <p:spPr bwMode="auto">
          <a:xfrm>
            <a:off x="5105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8006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5105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Textfeld 82"/>
          <p:cNvSpPr txBox="1"/>
          <p:nvPr/>
        </p:nvSpPr>
        <p:spPr>
          <a:xfrm>
            <a:off x="44958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cxnSp>
        <p:nvCxnSpPr>
          <p:cNvPr id="93" name="Gerade Verbindung 92"/>
          <p:cNvCxnSpPr/>
          <p:nvPr/>
        </p:nvCxnSpPr>
        <p:spPr bwMode="auto">
          <a:xfrm>
            <a:off x="62484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 flipV="1">
            <a:off x="85344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Textfeld 94"/>
          <p:cNvSpPr txBox="1"/>
          <p:nvPr/>
        </p:nvSpPr>
        <p:spPr>
          <a:xfrm>
            <a:off x="79961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96" name="Rechteck 95"/>
          <p:cNvSpPr/>
          <p:nvPr/>
        </p:nvSpPr>
        <p:spPr bwMode="auto">
          <a:xfrm>
            <a:off x="73152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Rechteck 96"/>
          <p:cNvSpPr/>
          <p:nvPr/>
        </p:nvSpPr>
        <p:spPr bwMode="auto">
          <a:xfrm>
            <a:off x="62484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Rechteck 98"/>
          <p:cNvSpPr/>
          <p:nvPr/>
        </p:nvSpPr>
        <p:spPr bwMode="auto">
          <a:xfrm>
            <a:off x="79248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Rechteck 99"/>
          <p:cNvSpPr/>
          <p:nvPr/>
        </p:nvSpPr>
        <p:spPr bwMode="auto">
          <a:xfrm>
            <a:off x="76200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1" name="Rechteck 100"/>
          <p:cNvSpPr/>
          <p:nvPr/>
        </p:nvSpPr>
        <p:spPr bwMode="auto">
          <a:xfrm>
            <a:off x="79248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Textfeld 101"/>
          <p:cNvSpPr txBox="1"/>
          <p:nvPr/>
        </p:nvSpPr>
        <p:spPr>
          <a:xfrm>
            <a:off x="73152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03" name="Rechteck 102"/>
          <p:cNvSpPr/>
          <p:nvPr/>
        </p:nvSpPr>
        <p:spPr bwMode="auto">
          <a:xfrm>
            <a:off x="6248400" y="27432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4" name="Gerade Verbindung 103"/>
          <p:cNvCxnSpPr/>
          <p:nvPr/>
        </p:nvCxnSpPr>
        <p:spPr bwMode="auto">
          <a:xfrm>
            <a:off x="6019800" y="29718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Textfeld 104"/>
          <p:cNvSpPr txBox="1"/>
          <p:nvPr/>
        </p:nvSpPr>
        <p:spPr>
          <a:xfrm>
            <a:off x="6400800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Rechteck 106"/>
          <p:cNvSpPr/>
          <p:nvPr/>
        </p:nvSpPr>
        <p:spPr bwMode="auto">
          <a:xfrm>
            <a:off x="4495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8" name="Gerade Verbindung 107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7150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44107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13" name="Rechteck 112"/>
          <p:cNvSpPr/>
          <p:nvPr/>
        </p:nvSpPr>
        <p:spPr bwMode="auto">
          <a:xfrm>
            <a:off x="51054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Rechteck 114"/>
          <p:cNvSpPr/>
          <p:nvPr/>
        </p:nvSpPr>
        <p:spPr bwMode="auto">
          <a:xfrm>
            <a:off x="3429000" y="5715000"/>
            <a:ext cx="1676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Textfeld 115"/>
          <p:cNvSpPr txBox="1"/>
          <p:nvPr/>
        </p:nvSpPr>
        <p:spPr>
          <a:xfrm>
            <a:off x="35862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cxnSp>
        <p:nvCxnSpPr>
          <p:cNvPr id="117" name="Gerade Verbindung 116"/>
          <p:cNvCxnSpPr/>
          <p:nvPr/>
        </p:nvCxnSpPr>
        <p:spPr bwMode="auto">
          <a:xfrm>
            <a:off x="6096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28956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2492181" y="48768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120" name="Rechteck 119"/>
          <p:cNvSpPr/>
          <p:nvPr/>
        </p:nvSpPr>
        <p:spPr bwMode="auto">
          <a:xfrm>
            <a:off x="16764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Rechteck 120"/>
          <p:cNvSpPr/>
          <p:nvPr/>
        </p:nvSpPr>
        <p:spPr bwMode="auto">
          <a:xfrm>
            <a:off x="609600" y="53340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2" name="Rechteck 121"/>
          <p:cNvSpPr/>
          <p:nvPr/>
        </p:nvSpPr>
        <p:spPr bwMode="auto">
          <a:xfrm>
            <a:off x="22860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Rechteck 122"/>
          <p:cNvSpPr/>
          <p:nvPr/>
        </p:nvSpPr>
        <p:spPr bwMode="auto">
          <a:xfrm>
            <a:off x="1676400" y="5105400"/>
            <a:ext cx="6096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4" name="Rechteck 123"/>
          <p:cNvSpPr/>
          <p:nvPr/>
        </p:nvSpPr>
        <p:spPr bwMode="auto">
          <a:xfrm>
            <a:off x="2286000" y="5105400"/>
            <a:ext cx="6096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5" name="Textfeld 124"/>
          <p:cNvSpPr txBox="1"/>
          <p:nvPr/>
        </p:nvSpPr>
        <p:spPr>
          <a:xfrm>
            <a:off x="1563389" y="44196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=1-&gt;0</a:t>
            </a:r>
            <a:endParaRPr lang="de-DE" dirty="0"/>
          </a:p>
        </p:txBody>
      </p:sp>
      <p:sp>
        <p:nvSpPr>
          <p:cNvPr id="126" name="Rechteck 125"/>
          <p:cNvSpPr/>
          <p:nvPr/>
        </p:nvSpPr>
        <p:spPr bwMode="auto">
          <a:xfrm>
            <a:off x="609600" y="51054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7" name="Gerade Verbindung 126"/>
          <p:cNvCxnSpPr/>
          <p:nvPr/>
        </p:nvCxnSpPr>
        <p:spPr bwMode="auto">
          <a:xfrm>
            <a:off x="381000" y="53340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762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3087389" y="2057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30" name="Rechteck 129"/>
          <p:cNvSpPr/>
          <p:nvPr/>
        </p:nvSpPr>
        <p:spPr bwMode="auto">
          <a:xfrm>
            <a:off x="5410200" y="5105400"/>
            <a:ext cx="304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Rechteck 131"/>
          <p:cNvSpPr/>
          <p:nvPr/>
        </p:nvSpPr>
        <p:spPr bwMode="auto">
          <a:xfrm>
            <a:off x="73152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3" name="Gerade Verbindung 132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85344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72301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36" name="Rechteck 135"/>
          <p:cNvSpPr/>
          <p:nvPr/>
        </p:nvSpPr>
        <p:spPr bwMode="auto">
          <a:xfrm>
            <a:off x="7924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Rechteck 136"/>
          <p:cNvSpPr/>
          <p:nvPr/>
        </p:nvSpPr>
        <p:spPr bwMode="auto">
          <a:xfrm>
            <a:off x="6248400" y="5715000"/>
            <a:ext cx="1066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8" name="Textfeld 137"/>
          <p:cNvSpPr txBox="1"/>
          <p:nvPr/>
        </p:nvSpPr>
        <p:spPr>
          <a:xfrm>
            <a:off x="64056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139" name="Rechteck 138"/>
          <p:cNvSpPr/>
          <p:nvPr/>
        </p:nvSpPr>
        <p:spPr bwMode="auto">
          <a:xfrm>
            <a:off x="7620000" y="5715000"/>
            <a:ext cx="914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0" name="Textfeld 139"/>
          <p:cNvSpPr txBox="1"/>
          <p:nvPr/>
        </p:nvSpPr>
        <p:spPr>
          <a:xfrm>
            <a:off x="5943600" y="4343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42" name="Textfeld 141"/>
          <p:cNvSpPr txBox="1"/>
          <p:nvPr/>
        </p:nvSpPr>
        <p:spPr>
          <a:xfrm>
            <a:off x="8000999" y="54102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Q=2</a:t>
            </a:r>
            <a:endParaRPr lang="de-DE" dirty="0"/>
          </a:p>
        </p:txBody>
      </p:sp>
      <p:sp>
        <p:nvSpPr>
          <p:cNvPr id="71" name="Freihandform 70"/>
          <p:cNvSpPr/>
          <p:nvPr/>
        </p:nvSpPr>
        <p:spPr bwMode="auto">
          <a:xfrm>
            <a:off x="1186004" y="2860895"/>
            <a:ext cx="4528996" cy="2172832"/>
          </a:xfrm>
          <a:custGeom>
            <a:avLst/>
            <a:gdLst>
              <a:gd name="connsiteX0" fmla="*/ 0 w 1676342"/>
              <a:gd name="connsiteY0" fmla="*/ 0 h 2172832"/>
              <a:gd name="connsiteX1" fmla="*/ 1484768 w 1676342"/>
              <a:gd name="connsiteY1" fmla="*/ 1068309 h 2172832"/>
              <a:gd name="connsiteX2" fmla="*/ 1611517 w 1676342"/>
              <a:gd name="connsiteY2" fmla="*/ 2172832 h 2172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6342" h="2172832">
                <a:moveTo>
                  <a:pt x="0" y="0"/>
                </a:moveTo>
                <a:cubicBezTo>
                  <a:pt x="608091" y="353085"/>
                  <a:pt x="1216182" y="706170"/>
                  <a:pt x="1484768" y="1068309"/>
                </a:cubicBezTo>
                <a:cubicBezTo>
                  <a:pt x="1753354" y="1430448"/>
                  <a:pt x="1682435" y="1801640"/>
                  <a:pt x="1611517" y="217283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Textfeld 71"/>
          <p:cNvSpPr txBox="1"/>
          <p:nvPr/>
        </p:nvSpPr>
        <p:spPr>
          <a:xfrm>
            <a:off x="5290033" y="388620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Nicht OK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5540181" y="48768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cxnSp>
        <p:nvCxnSpPr>
          <p:cNvPr id="75" name="Gerade Verbindung mit Pfeil 74"/>
          <p:cNvCxnSpPr/>
          <p:nvPr/>
        </p:nvCxnSpPr>
        <p:spPr bwMode="auto">
          <a:xfrm>
            <a:off x="72390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mit Pfeil 75"/>
          <p:cNvCxnSpPr/>
          <p:nvPr/>
        </p:nvCxnSpPr>
        <p:spPr bwMode="auto">
          <a:xfrm flipV="1">
            <a:off x="7924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 rot="10800000">
            <a:off x="16764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mit Pfeil 77"/>
          <p:cNvCxnSpPr/>
          <p:nvPr/>
        </p:nvCxnSpPr>
        <p:spPr bwMode="auto">
          <a:xfrm>
            <a:off x="50292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mit Pfeil 78"/>
          <p:cNvCxnSpPr/>
          <p:nvPr/>
        </p:nvCxnSpPr>
        <p:spPr bwMode="auto">
          <a:xfrm>
            <a:off x="44196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mit Pfeil 80"/>
          <p:cNvCxnSpPr/>
          <p:nvPr/>
        </p:nvCxnSpPr>
        <p:spPr bwMode="auto">
          <a:xfrm flipV="1">
            <a:off x="51054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0295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Nachteil einer </a:t>
            </a:r>
            <a:r>
              <a:rPr lang="de-DE" dirty="0" err="1"/>
              <a:t>Latch</a:t>
            </a:r>
            <a:r>
              <a:rPr lang="de-DE" dirty="0"/>
              <a:t> Schaltung mit Kondensator </a:t>
            </a:r>
            <a:r>
              <a:rPr lang="de-DE" dirty="0" smtClean="0"/>
              <a:t>– sie kann den </a:t>
            </a:r>
            <a:r>
              <a:rPr lang="de-DE" dirty="0"/>
              <a:t>Zustand nicht beliebig lange </a:t>
            </a:r>
            <a:r>
              <a:rPr lang="de-DE" dirty="0" smtClean="0"/>
              <a:t>halten.</a:t>
            </a:r>
          </a:p>
          <a:p>
            <a:r>
              <a:rPr lang="de-DE" dirty="0" smtClean="0"/>
              <a:t>Der </a:t>
            </a:r>
            <a:r>
              <a:rPr lang="de-DE" dirty="0"/>
              <a:t>Kondensator wird langsam </a:t>
            </a:r>
            <a:r>
              <a:rPr lang="de-DE" dirty="0" smtClean="0"/>
              <a:t>entladen.</a:t>
            </a:r>
          </a:p>
          <a:p>
            <a:r>
              <a:rPr lang="de-DE" dirty="0" smtClean="0"/>
              <a:t>Dynamische </a:t>
            </a:r>
            <a:r>
              <a:rPr lang="de-DE" dirty="0"/>
              <a:t>Logik.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52</a:t>
            </a:fld>
            <a:endParaRPr lang="de-DE" altLang="de-DE"/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mit Pfeil 125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Textfeld 126"/>
          <p:cNvSpPr txBox="1"/>
          <p:nvPr/>
        </p:nvSpPr>
        <p:spPr>
          <a:xfrm>
            <a:off x="1600200" y="3657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endParaRPr lang="de-DE" dirty="0"/>
          </a:p>
        </p:txBody>
      </p:sp>
      <p:sp>
        <p:nvSpPr>
          <p:cNvPr id="128" name="Textfeld 127"/>
          <p:cNvSpPr txBox="1"/>
          <p:nvPr/>
        </p:nvSpPr>
        <p:spPr>
          <a:xfrm>
            <a:off x="1371600" y="4267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2966991" y="4267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42294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V="1">
            <a:off x="5067638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55248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6134438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 flipH="1">
            <a:off x="5753438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5753438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134438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 flipH="1">
            <a:off x="5982038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mit Pfeil 166"/>
          <p:cNvCxnSpPr/>
          <p:nvPr/>
        </p:nvCxnSpPr>
        <p:spPr bwMode="auto">
          <a:xfrm>
            <a:off x="5220038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Textfeld 167"/>
          <p:cNvSpPr txBox="1"/>
          <p:nvPr/>
        </p:nvSpPr>
        <p:spPr>
          <a:xfrm>
            <a:off x="4648200" y="3657600"/>
            <a:ext cx="572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~CLK</a:t>
            </a:r>
            <a:endParaRPr lang="de-DE" dirty="0"/>
          </a:p>
        </p:txBody>
      </p:sp>
      <p:sp>
        <p:nvSpPr>
          <p:cNvPr id="169" name="Textfeld 168"/>
          <p:cNvSpPr txBox="1"/>
          <p:nvPr/>
        </p:nvSpPr>
        <p:spPr>
          <a:xfrm>
            <a:off x="4567959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0" name="Textfeld 169"/>
          <p:cNvSpPr txBox="1"/>
          <p:nvPr/>
        </p:nvSpPr>
        <p:spPr>
          <a:xfrm>
            <a:off x="6315750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cxnSp>
        <p:nvCxnSpPr>
          <p:cNvPr id="171" name="Gerade Verbindung 170"/>
          <p:cNvCxnSpPr/>
          <p:nvPr/>
        </p:nvCxnSpPr>
        <p:spPr bwMode="auto">
          <a:xfrm>
            <a:off x="61344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 flipV="1">
            <a:off x="6972638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74298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8039438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H="1">
            <a:off x="7658438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199"/>
          <p:cNvCxnSpPr/>
          <p:nvPr/>
        </p:nvCxnSpPr>
        <p:spPr bwMode="auto">
          <a:xfrm flipH="1">
            <a:off x="7658438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Gerade Verbindung 204"/>
          <p:cNvCxnSpPr/>
          <p:nvPr/>
        </p:nvCxnSpPr>
        <p:spPr bwMode="auto">
          <a:xfrm>
            <a:off x="8039438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 flipH="1">
            <a:off x="7887038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mit Pfeil 208"/>
          <p:cNvCxnSpPr/>
          <p:nvPr/>
        </p:nvCxnSpPr>
        <p:spPr bwMode="auto">
          <a:xfrm>
            <a:off x="7125038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Textfeld 209"/>
          <p:cNvSpPr txBox="1"/>
          <p:nvPr/>
        </p:nvSpPr>
        <p:spPr>
          <a:xfrm>
            <a:off x="6679919" y="36576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sp>
        <p:nvSpPr>
          <p:cNvPr id="211" name="Textfeld 210"/>
          <p:cNvSpPr txBox="1"/>
          <p:nvPr/>
        </p:nvSpPr>
        <p:spPr>
          <a:xfrm>
            <a:off x="6630168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212" name="Textfeld 211"/>
          <p:cNvSpPr txBox="1"/>
          <p:nvPr/>
        </p:nvSpPr>
        <p:spPr>
          <a:xfrm>
            <a:off x="8068350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990600" y="3657600"/>
            <a:ext cx="23622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3" name="Abgerundetes Rechteck 212"/>
          <p:cNvSpPr/>
          <p:nvPr/>
        </p:nvSpPr>
        <p:spPr bwMode="auto">
          <a:xfrm>
            <a:off x="4038600" y="3657600"/>
            <a:ext cx="45720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371600" y="33528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Latch</a:t>
            </a:r>
            <a:endParaRPr lang="de-DE" dirty="0"/>
          </a:p>
        </p:txBody>
      </p:sp>
      <p:sp>
        <p:nvSpPr>
          <p:cNvPr id="214" name="Textfeld 213"/>
          <p:cNvSpPr txBox="1"/>
          <p:nvPr/>
        </p:nvSpPr>
        <p:spPr>
          <a:xfrm>
            <a:off x="4308995" y="33528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Flip-Flop</a:t>
            </a:r>
            <a:endParaRPr lang="de-DE" dirty="0"/>
          </a:p>
        </p:txBody>
      </p:sp>
      <p:sp>
        <p:nvSpPr>
          <p:cNvPr id="8" name="Gleichschenkliges Dreieck 7"/>
          <p:cNvSpPr/>
          <p:nvPr/>
        </p:nvSpPr>
        <p:spPr bwMode="auto">
          <a:xfrm rot="5400000">
            <a:off x="6210300" y="4152900"/>
            <a:ext cx="304800" cy="2286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49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Statische Speicherzellen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53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334000" y="5105400"/>
            <a:ext cx="9906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18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Statische Speicherzellen</a:t>
            </a:r>
          </a:p>
          <a:p>
            <a:r>
              <a:rPr lang="de-DE" dirty="0"/>
              <a:t>Wenn </a:t>
            </a:r>
            <a:r>
              <a:rPr lang="de-DE" dirty="0" smtClean="0"/>
              <a:t>wir den Ausgang </a:t>
            </a:r>
            <a:r>
              <a:rPr lang="de-DE" dirty="0"/>
              <a:t>des zweiten Inverters mit dem Eingang des ersten </a:t>
            </a:r>
            <a:r>
              <a:rPr lang="de-DE" dirty="0" smtClean="0"/>
              <a:t>verbinden</a:t>
            </a:r>
            <a:r>
              <a:rPr lang="de-DE" dirty="0"/>
              <a:t>, haben wir </a:t>
            </a:r>
            <a:r>
              <a:rPr lang="de-DE" dirty="0" smtClean="0"/>
              <a:t>Vin </a:t>
            </a:r>
            <a:r>
              <a:rPr lang="de-DE" dirty="0"/>
              <a:t>= </a:t>
            </a:r>
            <a:r>
              <a:rPr lang="de-DE" dirty="0" err="1"/>
              <a:t>Vout</a:t>
            </a:r>
            <a:r>
              <a:rPr lang="de-DE" dirty="0" smtClean="0"/>
              <a:t>.</a:t>
            </a:r>
          </a:p>
          <a:p>
            <a:r>
              <a:rPr lang="de-DE" dirty="0"/>
              <a:t>Der Zustand der Schaltung </a:t>
            </a:r>
            <a:r>
              <a:rPr lang="de-DE" dirty="0" smtClean="0"/>
              <a:t>liegt im </a:t>
            </a:r>
            <a:r>
              <a:rPr lang="de-DE" dirty="0"/>
              <a:t>Schnittpunkt der Kennlinie </a:t>
            </a:r>
            <a:r>
              <a:rPr lang="de-DE" dirty="0" err="1"/>
              <a:t>Vout</a:t>
            </a:r>
            <a:r>
              <a:rPr lang="de-DE" dirty="0"/>
              <a:t> = f(Vin) und der </a:t>
            </a:r>
            <a:r>
              <a:rPr lang="de-DE" dirty="0" smtClean="0"/>
              <a:t>Gerade </a:t>
            </a:r>
            <a:r>
              <a:rPr lang="de-DE" dirty="0" err="1"/>
              <a:t>Vout</a:t>
            </a:r>
            <a:r>
              <a:rPr lang="de-DE" dirty="0"/>
              <a:t> = Vin.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54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334000" y="5105400"/>
            <a:ext cx="9906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5562600" y="2895600"/>
            <a:ext cx="2209800" cy="2209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5560888" y="449580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Vin=</a:t>
            </a:r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3" name="Ellipse 12"/>
          <p:cNvSpPr/>
          <p:nvPr/>
        </p:nvSpPr>
        <p:spPr bwMode="auto">
          <a:xfrm>
            <a:off x="72390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6324600" y="4191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5486400" y="5029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mit Pfeil 15"/>
          <p:cNvCxnSpPr/>
          <p:nvPr/>
        </p:nvCxnSpPr>
        <p:spPr bwMode="auto">
          <a:xfrm flipV="1">
            <a:off x="5562600" y="5334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4648200" y="5486400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/Vin=0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7484341" y="3048000"/>
            <a:ext cx="1354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/Vin=1(VDD)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6553200" y="4267200"/>
            <a:ext cx="1346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</a:t>
            </a:r>
            <a:r>
              <a:rPr lang="de-DE" dirty="0" err="1" smtClean="0"/>
              <a:t>Vin~VDD</a:t>
            </a:r>
            <a:r>
              <a:rPr lang="de-DE" dirty="0" smtClean="0"/>
              <a:t>/2</a:t>
            </a:r>
            <a:endParaRPr lang="de-DE" dirty="0"/>
          </a:p>
        </p:txBody>
      </p:sp>
      <p:cxnSp>
        <p:nvCxnSpPr>
          <p:cNvPr id="41" name="Gerade Verbindung mit Pfeil 40"/>
          <p:cNvCxnSpPr/>
          <p:nvPr/>
        </p:nvCxnSpPr>
        <p:spPr bwMode="auto">
          <a:xfrm rot="16200000" flipV="1">
            <a:off x="6781800" y="4038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21094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Drei Schnittpunkte</a:t>
            </a:r>
          </a:p>
          <a:p>
            <a:r>
              <a:rPr lang="de-DE" dirty="0" smtClean="0"/>
              <a:t>1. </a:t>
            </a:r>
            <a:r>
              <a:rPr lang="de-DE" dirty="0" err="1" smtClean="0"/>
              <a:t>Vout</a:t>
            </a:r>
            <a:r>
              <a:rPr lang="de-DE" dirty="0" smtClean="0"/>
              <a:t>/Vin </a:t>
            </a:r>
            <a:r>
              <a:rPr lang="de-DE" dirty="0"/>
              <a:t>= 0 (logische </a:t>
            </a:r>
            <a:r>
              <a:rPr lang="de-DE" dirty="0" smtClean="0"/>
              <a:t>0)</a:t>
            </a:r>
          </a:p>
          <a:p>
            <a:r>
              <a:rPr lang="de-DE" dirty="0" smtClean="0"/>
              <a:t>2. </a:t>
            </a:r>
            <a:r>
              <a:rPr lang="de-DE" dirty="0" err="1" smtClean="0"/>
              <a:t>Vout</a:t>
            </a:r>
            <a:r>
              <a:rPr lang="de-DE" dirty="0" smtClean="0"/>
              <a:t>/</a:t>
            </a:r>
            <a:r>
              <a:rPr lang="de-DE" dirty="0" err="1" smtClean="0"/>
              <a:t>Voin</a:t>
            </a:r>
            <a:r>
              <a:rPr lang="de-DE" dirty="0" smtClean="0"/>
              <a:t> </a:t>
            </a:r>
            <a:r>
              <a:rPr lang="de-DE" dirty="0"/>
              <a:t>= VDD (logische </a:t>
            </a:r>
            <a:r>
              <a:rPr lang="de-DE" dirty="0" smtClean="0"/>
              <a:t>1)</a:t>
            </a:r>
          </a:p>
          <a:p>
            <a:r>
              <a:rPr lang="de-DE" dirty="0" smtClean="0"/>
              <a:t>3. </a:t>
            </a:r>
            <a:r>
              <a:rPr lang="de-DE" dirty="0" err="1" smtClean="0"/>
              <a:t>Vout</a:t>
            </a:r>
            <a:r>
              <a:rPr lang="de-DE" dirty="0" smtClean="0"/>
              <a:t>=Vin </a:t>
            </a:r>
            <a:r>
              <a:rPr lang="de-DE" dirty="0"/>
              <a:t>~ VDD/2 (undefiniert).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55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334000" y="5105400"/>
            <a:ext cx="9906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5562600" y="2895600"/>
            <a:ext cx="2209800" cy="2209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5560888" y="449580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Vin=</a:t>
            </a:r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3" name="Ellipse 12"/>
          <p:cNvSpPr/>
          <p:nvPr/>
        </p:nvSpPr>
        <p:spPr bwMode="auto">
          <a:xfrm>
            <a:off x="72390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6324600" y="4191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5486400" y="5029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mit Pfeil 15"/>
          <p:cNvCxnSpPr/>
          <p:nvPr/>
        </p:nvCxnSpPr>
        <p:spPr bwMode="auto">
          <a:xfrm flipV="1">
            <a:off x="5562600" y="5334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4648200" y="5486400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/Vin=0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7484341" y="3048000"/>
            <a:ext cx="1354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/Vin=1(VDD)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6553200" y="4267200"/>
            <a:ext cx="1346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</a:t>
            </a:r>
            <a:r>
              <a:rPr lang="de-DE" dirty="0" err="1" smtClean="0"/>
              <a:t>Vin~VDD</a:t>
            </a:r>
            <a:r>
              <a:rPr lang="de-DE" dirty="0" smtClean="0"/>
              <a:t>/2</a:t>
            </a:r>
            <a:endParaRPr lang="de-DE" dirty="0"/>
          </a:p>
        </p:txBody>
      </p:sp>
      <p:cxnSp>
        <p:nvCxnSpPr>
          <p:cNvPr id="41" name="Gerade Verbindung mit Pfeil 40"/>
          <p:cNvCxnSpPr/>
          <p:nvPr/>
        </p:nvCxnSpPr>
        <p:spPr bwMode="auto">
          <a:xfrm rot="16200000" flipV="1">
            <a:off x="6781800" y="4038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28203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Die ersten zwei Arbeitspunkte sind </a:t>
            </a:r>
            <a:r>
              <a:rPr lang="de-DE" dirty="0" smtClean="0"/>
              <a:t>stabil</a:t>
            </a:r>
            <a:endParaRPr lang="de-DE" dirty="0"/>
          </a:p>
          <a:p>
            <a:r>
              <a:rPr lang="de-DE" dirty="0"/>
              <a:t>kleine </a:t>
            </a:r>
            <a:r>
              <a:rPr lang="de-DE" dirty="0" smtClean="0"/>
              <a:t>Störung Delta</a:t>
            </a:r>
          </a:p>
          <a:p>
            <a:r>
              <a:rPr lang="de-DE" dirty="0"/>
              <a:t>Vin = </a:t>
            </a:r>
            <a:r>
              <a:rPr lang="de-DE" dirty="0" err="1"/>
              <a:t>Vout</a:t>
            </a:r>
            <a:r>
              <a:rPr lang="de-DE" dirty="0"/>
              <a:t> – </a:t>
            </a:r>
            <a:r>
              <a:rPr lang="de-DE" dirty="0" smtClean="0"/>
              <a:t>Delta</a:t>
            </a:r>
          </a:p>
          <a:p>
            <a:r>
              <a:rPr lang="de-DE" dirty="0" err="1" smtClean="0"/>
              <a:t>Vout</a:t>
            </a:r>
            <a:r>
              <a:rPr lang="de-DE" dirty="0" smtClean="0"/>
              <a:t> wird nicht beeinflusst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56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181600" y="5105400"/>
            <a:ext cx="1143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5562600" y="2895600"/>
            <a:ext cx="2209800" cy="2209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5560888" y="449580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Vin=</a:t>
            </a:r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3" name="Ellipse 12"/>
          <p:cNvSpPr/>
          <p:nvPr/>
        </p:nvSpPr>
        <p:spPr bwMode="auto">
          <a:xfrm>
            <a:off x="72390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5486400" y="5029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Ellipse 4"/>
          <p:cNvSpPr/>
          <p:nvPr/>
        </p:nvSpPr>
        <p:spPr bwMode="auto">
          <a:xfrm>
            <a:off x="1447800" y="43434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726298" y="41910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Delta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1828800" y="4495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1" name="Gerade Verbindung mit Pfeil 10"/>
          <p:cNvCxnSpPr/>
          <p:nvPr/>
        </p:nvCxnSpPr>
        <p:spPr bwMode="auto">
          <a:xfrm flipH="1">
            <a:off x="5257800" y="5181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5105400" y="5029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mit Pfeil 42"/>
          <p:cNvCxnSpPr/>
          <p:nvPr/>
        </p:nvCxnSpPr>
        <p:spPr bwMode="auto">
          <a:xfrm flipH="1">
            <a:off x="7010400" y="34290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Ellipse 43"/>
          <p:cNvSpPr/>
          <p:nvPr/>
        </p:nvSpPr>
        <p:spPr bwMode="auto">
          <a:xfrm>
            <a:off x="68580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47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Der dritte Arbeitspunk ist instabil</a:t>
            </a:r>
          </a:p>
          <a:p>
            <a:r>
              <a:rPr lang="de-DE" dirty="0"/>
              <a:t>Vin = </a:t>
            </a:r>
            <a:r>
              <a:rPr lang="de-DE" dirty="0" err="1"/>
              <a:t>Vout</a:t>
            </a:r>
            <a:r>
              <a:rPr lang="de-DE" dirty="0"/>
              <a:t> – </a:t>
            </a:r>
            <a:r>
              <a:rPr lang="de-DE" dirty="0" smtClean="0"/>
              <a:t>Delta</a:t>
            </a:r>
          </a:p>
          <a:p>
            <a:r>
              <a:rPr lang="de-DE" dirty="0" smtClean="0"/>
              <a:t>Verringerung </a:t>
            </a:r>
            <a:r>
              <a:rPr lang="de-DE" dirty="0"/>
              <a:t>von Vin </a:t>
            </a:r>
            <a:r>
              <a:rPr lang="de-DE" dirty="0" smtClean="0"/>
              <a:t>führt zu </a:t>
            </a:r>
            <a:r>
              <a:rPr lang="de-DE" dirty="0"/>
              <a:t>noch größerer Verringerung von </a:t>
            </a:r>
            <a:r>
              <a:rPr lang="de-DE" dirty="0" err="1" smtClean="0"/>
              <a:t>Vout</a:t>
            </a:r>
            <a:endParaRPr lang="de-DE" dirty="0" smtClean="0"/>
          </a:p>
          <a:p>
            <a:r>
              <a:rPr lang="de-DE" dirty="0"/>
              <a:t>Die Schaltung </a:t>
            </a:r>
            <a:r>
              <a:rPr lang="de-DE" dirty="0" smtClean="0"/>
              <a:t>kommt </a:t>
            </a:r>
            <a:r>
              <a:rPr lang="de-DE" dirty="0"/>
              <a:t>aus dem instabilen Arbeitspunkt immer in den Arbeitspunkt </a:t>
            </a:r>
            <a:r>
              <a:rPr lang="de-DE" dirty="0" err="1"/>
              <a:t>Vout</a:t>
            </a:r>
            <a:r>
              <a:rPr lang="de-DE" dirty="0"/>
              <a:t>/Vin = 0 oder in den Arbeitspunkt </a:t>
            </a:r>
            <a:r>
              <a:rPr lang="de-DE" dirty="0" err="1"/>
              <a:t>Vout</a:t>
            </a:r>
            <a:r>
              <a:rPr lang="de-DE" dirty="0"/>
              <a:t>/</a:t>
            </a:r>
            <a:r>
              <a:rPr lang="de-DE" dirty="0" err="1"/>
              <a:t>Voin</a:t>
            </a:r>
            <a:r>
              <a:rPr lang="de-DE" dirty="0"/>
              <a:t> = VDD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57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334000" y="5105400"/>
            <a:ext cx="9906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5562600" y="2895600"/>
            <a:ext cx="2209800" cy="2209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6248400" y="4191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1" name="Gerade Verbindung mit Pfeil 40"/>
          <p:cNvCxnSpPr/>
          <p:nvPr/>
        </p:nvCxnSpPr>
        <p:spPr bwMode="auto">
          <a:xfrm flipH="1">
            <a:off x="6172200" y="4038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Ellipse 35"/>
          <p:cNvSpPr/>
          <p:nvPr/>
        </p:nvSpPr>
        <p:spPr bwMode="auto">
          <a:xfrm>
            <a:off x="1447800" y="43434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1726298" y="41910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Delta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828800" y="4495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6324600" y="4267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6324600" y="4191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73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Der dritte Arbeitspunk ist instabil</a:t>
            </a:r>
          </a:p>
          <a:p>
            <a:r>
              <a:rPr lang="de-DE" dirty="0"/>
              <a:t>Vin = </a:t>
            </a:r>
            <a:r>
              <a:rPr lang="de-DE" dirty="0" err="1"/>
              <a:t>Vout</a:t>
            </a:r>
            <a:r>
              <a:rPr lang="de-DE" dirty="0"/>
              <a:t> – </a:t>
            </a:r>
            <a:r>
              <a:rPr lang="de-DE" dirty="0" smtClean="0"/>
              <a:t>Delta</a:t>
            </a:r>
          </a:p>
          <a:p>
            <a:r>
              <a:rPr lang="de-DE" dirty="0" smtClean="0"/>
              <a:t>Verringerung </a:t>
            </a:r>
            <a:r>
              <a:rPr lang="de-DE" dirty="0"/>
              <a:t>von Vin </a:t>
            </a:r>
            <a:r>
              <a:rPr lang="de-DE" dirty="0" smtClean="0"/>
              <a:t>führt zu </a:t>
            </a:r>
            <a:r>
              <a:rPr lang="de-DE" dirty="0"/>
              <a:t>noch größerer Verringerung von </a:t>
            </a:r>
            <a:r>
              <a:rPr lang="de-DE" dirty="0" err="1" smtClean="0"/>
              <a:t>Vout</a:t>
            </a:r>
            <a:endParaRPr lang="de-DE" dirty="0" smtClean="0"/>
          </a:p>
          <a:p>
            <a:r>
              <a:rPr lang="de-DE" dirty="0"/>
              <a:t>Die Schaltung </a:t>
            </a:r>
            <a:r>
              <a:rPr lang="de-DE" dirty="0" smtClean="0"/>
              <a:t>kommt </a:t>
            </a:r>
            <a:r>
              <a:rPr lang="de-DE" dirty="0"/>
              <a:t>aus dem instabilen Arbeitspunkt immer in den Arbeitspunkt </a:t>
            </a:r>
            <a:r>
              <a:rPr lang="de-DE" dirty="0" err="1"/>
              <a:t>Vout</a:t>
            </a:r>
            <a:r>
              <a:rPr lang="de-DE" dirty="0"/>
              <a:t>/Vin = 0 oder in den Arbeitspunkt </a:t>
            </a:r>
            <a:r>
              <a:rPr lang="de-DE" dirty="0" err="1"/>
              <a:t>Vout</a:t>
            </a:r>
            <a:r>
              <a:rPr lang="de-DE" dirty="0"/>
              <a:t>/</a:t>
            </a:r>
            <a:r>
              <a:rPr lang="de-DE" dirty="0" err="1"/>
              <a:t>Voin</a:t>
            </a:r>
            <a:r>
              <a:rPr lang="de-DE" dirty="0"/>
              <a:t> = VDD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58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Ellipse 35"/>
          <p:cNvSpPr/>
          <p:nvPr/>
        </p:nvSpPr>
        <p:spPr bwMode="auto">
          <a:xfrm>
            <a:off x="1447800" y="43434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1726298" y="41910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Delta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828800" y="4495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5" name="Freihandform 4"/>
          <p:cNvSpPr/>
          <p:nvPr/>
        </p:nvSpPr>
        <p:spPr bwMode="auto">
          <a:xfrm>
            <a:off x="5386812" y="3708951"/>
            <a:ext cx="2272420" cy="1426348"/>
          </a:xfrm>
          <a:custGeom>
            <a:avLst/>
            <a:gdLst>
              <a:gd name="connsiteX0" fmla="*/ 0 w 2272420"/>
              <a:gd name="connsiteY0" fmla="*/ 1288562 h 1426348"/>
              <a:gd name="connsiteX1" fmla="*/ 769544 w 2272420"/>
              <a:gd name="connsiteY1" fmla="*/ 1306669 h 1426348"/>
              <a:gd name="connsiteX2" fmla="*/ 1113576 w 2272420"/>
              <a:gd name="connsiteY2" fmla="*/ 2970 h 1426348"/>
              <a:gd name="connsiteX3" fmla="*/ 1484768 w 2272420"/>
              <a:gd name="connsiteY3" fmla="*/ 944530 h 1426348"/>
              <a:gd name="connsiteX4" fmla="*/ 2272420 w 2272420"/>
              <a:gd name="connsiteY4" fmla="*/ 745354 h 1426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2420" h="1426348">
                <a:moveTo>
                  <a:pt x="0" y="1288562"/>
                </a:moveTo>
                <a:cubicBezTo>
                  <a:pt x="291974" y="1404748"/>
                  <a:pt x="583948" y="1520934"/>
                  <a:pt x="769544" y="1306669"/>
                </a:cubicBezTo>
                <a:cubicBezTo>
                  <a:pt x="955140" y="1092404"/>
                  <a:pt x="994372" y="63326"/>
                  <a:pt x="1113576" y="2970"/>
                </a:cubicBezTo>
                <a:cubicBezTo>
                  <a:pt x="1232780" y="-57387"/>
                  <a:pt x="1291627" y="820799"/>
                  <a:pt x="1484768" y="944530"/>
                </a:cubicBezTo>
                <a:cubicBezTo>
                  <a:pt x="1677909" y="1068261"/>
                  <a:pt x="1975164" y="906807"/>
                  <a:pt x="2272420" y="74535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181600" y="5105400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/Vin=0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934200" y="4724400"/>
            <a:ext cx="1354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/Vin=1(VDD)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5867400" y="3276600"/>
            <a:ext cx="1346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</a:t>
            </a:r>
            <a:r>
              <a:rPr lang="de-DE" dirty="0" err="1" smtClean="0"/>
              <a:t>Vin~VDD</a:t>
            </a:r>
            <a:r>
              <a:rPr lang="de-DE" dirty="0" smtClean="0"/>
              <a:t>/2</a:t>
            </a:r>
            <a:endParaRPr lang="de-DE" dirty="0"/>
          </a:p>
        </p:txBody>
      </p:sp>
      <p:sp>
        <p:nvSpPr>
          <p:cNvPr id="8" name="Ellipse 7"/>
          <p:cNvSpPr/>
          <p:nvPr/>
        </p:nvSpPr>
        <p:spPr bwMode="auto">
          <a:xfrm>
            <a:off x="6440785" y="3572346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Ellipse 42"/>
          <p:cNvSpPr/>
          <p:nvPr/>
        </p:nvSpPr>
        <p:spPr bwMode="auto">
          <a:xfrm>
            <a:off x="5820623" y="4979406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4" name="Ellipse 43"/>
          <p:cNvSpPr/>
          <p:nvPr/>
        </p:nvSpPr>
        <p:spPr bwMode="auto">
          <a:xfrm>
            <a:off x="6943252" y="454484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09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Die Schaltung ist die Basis einer SRAM </a:t>
            </a:r>
            <a:r>
              <a:rPr lang="de-DE" dirty="0" smtClean="0"/>
              <a:t>Zelle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59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85800" y="3352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4544917" y="3048000"/>
            <a:ext cx="304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4648200" y="3352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685800" y="4114800"/>
            <a:ext cx="396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685800" y="3352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685800" y="4114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 flipH="1">
            <a:off x="457200" y="4572000"/>
            <a:ext cx="2286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685800" y="4800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2743200" y="33528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 flipH="1">
            <a:off x="2514600" y="4572000"/>
            <a:ext cx="2286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2743200" y="4800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>
            <a:off x="152400" y="4648200"/>
            <a:ext cx="2438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mit Pfeil 54"/>
          <p:cNvCxnSpPr/>
          <p:nvPr/>
        </p:nvCxnSpPr>
        <p:spPr bwMode="auto">
          <a:xfrm>
            <a:off x="304800" y="46482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3249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Zwei Funktionen können mit NAND mit </a:t>
            </a:r>
            <a:r>
              <a:rPr lang="de-DE" dirty="0"/>
              <a:t>Invertierten Eingängen </a:t>
            </a:r>
            <a:r>
              <a:rPr lang="de-DE" dirty="0" smtClean="0"/>
              <a:t>realisiert </a:t>
            </a:r>
            <a:r>
              <a:rPr lang="de-DE" dirty="0"/>
              <a:t>werden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-&gt; </a:t>
            </a:r>
            <a:r>
              <a:rPr lang="de-DE" dirty="0"/>
              <a:t>NAND, </a:t>
            </a:r>
            <a:r>
              <a:rPr lang="de-DE" dirty="0" smtClean="0"/>
              <a:t>NOR, EXNOR und Inverter sind ausreichend</a:t>
            </a:r>
          </a:p>
          <a:p>
            <a:r>
              <a:rPr lang="de-DE" dirty="0">
                <a:solidFill>
                  <a:srgbClr val="FF0000"/>
                </a:solidFill>
              </a:rPr>
              <a:t>EXNOR kann man mit (N)AND, (N)OR und Inverter realisieren</a:t>
            </a:r>
          </a:p>
          <a:p>
            <a:r>
              <a:rPr lang="de-DE" dirty="0" smtClean="0"/>
              <a:t>NOR kann man in NAND umzuwandeln.</a:t>
            </a:r>
          </a:p>
          <a:p>
            <a:r>
              <a:rPr lang="de-DE" dirty="0" smtClean="0"/>
              <a:t>Streng </a:t>
            </a:r>
            <a:r>
              <a:rPr lang="de-DE" dirty="0"/>
              <a:t>genommen wäre z.B. NAND genug.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Bogen 36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feld 38"/>
          <p:cNvSpPr txBox="1"/>
          <p:nvPr/>
        </p:nvSpPr>
        <p:spPr>
          <a:xfrm>
            <a:off x="762000" y="3657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Bogen 43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3810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914400" y="5638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3810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4572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457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0" name="Ellipse 49"/>
          <p:cNvSpPr/>
          <p:nvPr/>
        </p:nvSpPr>
        <p:spPr bwMode="auto">
          <a:xfrm>
            <a:off x="9144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62000" y="41087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Bogen 53"/>
          <p:cNvSpPr/>
          <p:nvPr/>
        </p:nvSpPr>
        <p:spPr bwMode="auto">
          <a:xfrm>
            <a:off x="3124200" y="43434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Bogen 54"/>
          <p:cNvSpPr/>
          <p:nvPr/>
        </p:nvSpPr>
        <p:spPr bwMode="auto">
          <a:xfrm>
            <a:off x="3124200" y="4343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6" name="Gerade Verbindung 55"/>
          <p:cNvCxnSpPr/>
          <p:nvPr/>
        </p:nvCxnSpPr>
        <p:spPr bwMode="auto">
          <a:xfrm flipH="1">
            <a:off x="3390900" y="4343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H="1">
            <a:off x="3352800" y="5410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Bogen 57"/>
          <p:cNvSpPr/>
          <p:nvPr/>
        </p:nvSpPr>
        <p:spPr bwMode="auto">
          <a:xfrm flipV="1">
            <a:off x="3124200" y="3886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2895600" y="4191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956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956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895600" y="525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44196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5186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Ein </a:t>
            </a:r>
            <a:r>
              <a:rPr lang="de-DE" dirty="0" err="1"/>
              <a:t>Latch</a:t>
            </a:r>
            <a:r>
              <a:rPr lang="de-DE" dirty="0"/>
              <a:t> basiert normalerweise </a:t>
            </a:r>
            <a:r>
              <a:rPr lang="de-DE" dirty="0" smtClean="0"/>
              <a:t>auf </a:t>
            </a:r>
            <a:r>
              <a:rPr lang="de-DE" dirty="0"/>
              <a:t>einer modifizierten Version der Speicherzelle</a:t>
            </a:r>
            <a:r>
              <a:rPr lang="de-DE" dirty="0" smtClean="0"/>
              <a:t>.</a:t>
            </a:r>
          </a:p>
          <a:p>
            <a:r>
              <a:rPr lang="de-DE" dirty="0" smtClean="0"/>
              <a:t>Multiplexer wird benutzt, Select </a:t>
            </a:r>
            <a:r>
              <a:rPr lang="de-DE" dirty="0"/>
              <a:t>Eingang ist an Load Signal angeschlossen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60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35814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35814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3581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35814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41148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41148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25938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25938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31242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31242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2996763" y="32766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3048058" y="4724400"/>
            <a:ext cx="524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057400" y="3810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19812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20574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1143000" y="5562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5410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4422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5715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1981200" y="2667000"/>
            <a:ext cx="3886200" cy="3657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2349691" y="27432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5" name="Textfeld 64"/>
          <p:cNvSpPr txBox="1"/>
          <p:nvPr/>
        </p:nvSpPr>
        <p:spPr>
          <a:xfrm>
            <a:off x="1752600" y="2819400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Load=</a:t>
            </a:r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3302729" y="2819400"/>
            <a:ext cx="10406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r>
              <a:rPr lang="de-DE" dirty="0" smtClean="0"/>
              <a:t>=</a:t>
            </a:r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240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V="1">
            <a:off x="6096000" y="2362200"/>
            <a:ext cx="0" cy="2438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H="1">
            <a:off x="1447800" y="2362200"/>
            <a:ext cx="464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1447800" y="23622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4478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57912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1828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Wenn </a:t>
            </a:r>
            <a:r>
              <a:rPr lang="de-DE" dirty="0"/>
              <a:t>Load = 1, das </a:t>
            </a:r>
            <a:r>
              <a:rPr lang="de-DE" dirty="0" err="1"/>
              <a:t>Latch</a:t>
            </a:r>
            <a:r>
              <a:rPr lang="de-DE" dirty="0"/>
              <a:t> ist „transparent“ – der Eingang ist direkt am Ausgang sichtbar.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61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35814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3581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35814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41148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41148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25938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25938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6" name="Gerade Verbindung mit Pfeil 35"/>
          <p:cNvCxnSpPr/>
          <p:nvPr/>
        </p:nvCxnSpPr>
        <p:spPr bwMode="auto">
          <a:xfrm>
            <a:off x="31242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feld 37"/>
          <p:cNvSpPr txBox="1"/>
          <p:nvPr/>
        </p:nvSpPr>
        <p:spPr>
          <a:xfrm>
            <a:off x="3048058" y="4724400"/>
            <a:ext cx="524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057400" y="3810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19812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20574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1143000" y="5562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5410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4422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5715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1981200" y="2667000"/>
            <a:ext cx="3886200" cy="3657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2349691" y="27432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5" name="Textfeld 64"/>
          <p:cNvSpPr txBox="1"/>
          <p:nvPr/>
        </p:nvSpPr>
        <p:spPr>
          <a:xfrm>
            <a:off x="1820727" y="2819400"/>
            <a:ext cx="699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Load=1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3422153" y="2819400"/>
            <a:ext cx="801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240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V="1">
            <a:off x="6096000" y="2362200"/>
            <a:ext cx="0" cy="2438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H="1">
            <a:off x="1447800" y="2362200"/>
            <a:ext cx="464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1447800" y="23622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4478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57912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reihandform 3"/>
          <p:cNvSpPr/>
          <p:nvPr/>
        </p:nvSpPr>
        <p:spPr bwMode="auto">
          <a:xfrm>
            <a:off x="2109457" y="5122889"/>
            <a:ext cx="4436198" cy="617008"/>
          </a:xfrm>
          <a:custGeom>
            <a:avLst/>
            <a:gdLst>
              <a:gd name="connsiteX0" fmla="*/ 0 w 4436198"/>
              <a:gd name="connsiteY0" fmla="*/ 617008 h 617008"/>
              <a:gd name="connsiteX1" fmla="*/ 2172832 w 4436198"/>
              <a:gd name="connsiteY1" fmla="*/ 73800 h 617008"/>
              <a:gd name="connsiteX2" fmla="*/ 4436198 w 4436198"/>
              <a:gd name="connsiteY2" fmla="*/ 19479 h 617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36198" h="617008">
                <a:moveTo>
                  <a:pt x="0" y="617008"/>
                </a:moveTo>
                <a:cubicBezTo>
                  <a:pt x="716733" y="395198"/>
                  <a:pt x="1433466" y="173388"/>
                  <a:pt x="2172832" y="73800"/>
                </a:cubicBezTo>
                <a:cubicBezTo>
                  <a:pt x="2912198" y="-25788"/>
                  <a:pt x="3674198" y="-3155"/>
                  <a:pt x="4436198" y="19479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70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Wenn Load = 0, haben </a:t>
            </a:r>
            <a:r>
              <a:rPr lang="de-DE" dirty="0" smtClean="0"/>
              <a:t>wir dieselbe </a:t>
            </a:r>
            <a:r>
              <a:rPr lang="de-DE" dirty="0"/>
              <a:t>Schaltung wie in einer RAM Zelle. </a:t>
            </a:r>
            <a:r>
              <a:rPr lang="de-DE" dirty="0" smtClean="0"/>
              <a:t>Der </a:t>
            </a:r>
            <a:r>
              <a:rPr lang="de-DE" dirty="0"/>
              <a:t>Multiplexer behält den </a:t>
            </a:r>
            <a:r>
              <a:rPr lang="de-DE" dirty="0" smtClean="0"/>
              <a:t>Zustand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62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35814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3581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35814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41148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41148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25938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25938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6" name="Gerade Verbindung mit Pfeil 35"/>
          <p:cNvCxnSpPr/>
          <p:nvPr/>
        </p:nvCxnSpPr>
        <p:spPr bwMode="auto">
          <a:xfrm>
            <a:off x="31242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feld 37"/>
          <p:cNvSpPr txBox="1"/>
          <p:nvPr/>
        </p:nvSpPr>
        <p:spPr>
          <a:xfrm>
            <a:off x="2996763" y="3276600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057400" y="3810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19812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20574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1143000" y="5562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5410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4422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5715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1981200" y="2667000"/>
            <a:ext cx="3886200" cy="3657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2349691" y="27432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5" name="Textfeld 64"/>
          <p:cNvSpPr txBox="1"/>
          <p:nvPr/>
        </p:nvSpPr>
        <p:spPr>
          <a:xfrm>
            <a:off x="1820727" y="2819400"/>
            <a:ext cx="699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Load=0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3422152" y="2819400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240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V="1">
            <a:off x="6096000" y="2362200"/>
            <a:ext cx="0" cy="2438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H="1">
            <a:off x="1447800" y="2362200"/>
            <a:ext cx="464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1447800" y="23622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4478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57912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Freihandform 5"/>
          <p:cNvSpPr/>
          <p:nvPr/>
        </p:nvSpPr>
        <p:spPr bwMode="auto">
          <a:xfrm>
            <a:off x="1467833" y="2344562"/>
            <a:ext cx="4519398" cy="2218014"/>
          </a:xfrm>
          <a:custGeom>
            <a:avLst/>
            <a:gdLst>
              <a:gd name="connsiteX0" fmla="*/ 804587 w 4519398"/>
              <a:gd name="connsiteY0" fmla="*/ 2046369 h 2218014"/>
              <a:gd name="connsiteX1" fmla="*/ 4190583 w 4519398"/>
              <a:gd name="connsiteY1" fmla="*/ 2037315 h 2218014"/>
              <a:gd name="connsiteX2" fmla="*/ 3955193 w 4519398"/>
              <a:gd name="connsiteY2" fmla="*/ 190408 h 2218014"/>
              <a:gd name="connsiteX3" fmla="*/ 360967 w 4519398"/>
              <a:gd name="connsiteY3" fmla="*/ 208515 h 2218014"/>
              <a:gd name="connsiteX4" fmla="*/ 315700 w 4519398"/>
              <a:gd name="connsiteY4" fmla="*/ 1512214 h 2218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19398" h="2218014">
                <a:moveTo>
                  <a:pt x="804587" y="2046369"/>
                </a:moveTo>
                <a:cubicBezTo>
                  <a:pt x="2235034" y="2196505"/>
                  <a:pt x="3665482" y="2346642"/>
                  <a:pt x="4190583" y="2037315"/>
                </a:cubicBezTo>
                <a:cubicBezTo>
                  <a:pt x="4715684" y="1727988"/>
                  <a:pt x="4593462" y="495208"/>
                  <a:pt x="3955193" y="190408"/>
                </a:cubicBezTo>
                <a:cubicBezTo>
                  <a:pt x="3316924" y="-114392"/>
                  <a:pt x="967549" y="-11786"/>
                  <a:pt x="360967" y="208515"/>
                </a:cubicBezTo>
                <a:cubicBezTo>
                  <a:pt x="-245615" y="428816"/>
                  <a:pt x="35042" y="970515"/>
                  <a:pt x="315700" y="1512214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0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Einen Flip-Flop </a:t>
            </a:r>
            <a:r>
              <a:rPr lang="de-DE" dirty="0"/>
              <a:t>bilden wir aus zwei </a:t>
            </a:r>
            <a:r>
              <a:rPr lang="de-DE" dirty="0" err="1" smtClean="0"/>
              <a:t>Latches</a:t>
            </a:r>
            <a:endParaRPr lang="de-DE" dirty="0"/>
          </a:p>
          <a:p>
            <a:r>
              <a:rPr lang="de-DE" dirty="0"/>
              <a:t>Es soll dabei </a:t>
            </a:r>
            <a:r>
              <a:rPr lang="de-DE" dirty="0" smtClean="0"/>
              <a:t>vermieden </a:t>
            </a:r>
            <a:r>
              <a:rPr lang="de-DE" dirty="0"/>
              <a:t>werden, dass beide </a:t>
            </a:r>
            <a:r>
              <a:rPr lang="de-DE" dirty="0" err="1"/>
              <a:t>Latches</a:t>
            </a:r>
            <a:r>
              <a:rPr lang="de-DE" dirty="0"/>
              <a:t> gleichzeitig transparent </a:t>
            </a:r>
            <a:r>
              <a:rPr lang="de-DE" dirty="0" smtClean="0"/>
              <a:t>werden, vor allem wenn wich </a:t>
            </a:r>
            <a:r>
              <a:rPr lang="de-DE" dirty="0" err="1" smtClean="0"/>
              <a:t>Ck</a:t>
            </a:r>
            <a:r>
              <a:rPr lang="de-DE" dirty="0" smtClean="0"/>
              <a:t> von 1 auf 0 ändert (inaktive Flanke)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63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2133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2667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1146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29748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935577" y="25146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871886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68" name="Gerade Verbindung 67"/>
          <p:cNvCxnSpPr>
            <a:endCxn id="33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6324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77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Ellipse 78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858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Gleichschenkliges Dreieck 81"/>
          <p:cNvSpPr/>
          <p:nvPr/>
        </p:nvSpPr>
        <p:spPr bwMode="auto">
          <a:xfrm rot="5400000">
            <a:off x="5337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Gleichschenkliges Dreieck 82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90" name="Ellipse 89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Gleichschenkliges Dreieck 90"/>
          <p:cNvSpPr/>
          <p:nvPr/>
        </p:nvSpPr>
        <p:spPr bwMode="auto">
          <a:xfrm rot="5400000">
            <a:off x="71658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Abgerundetes Rechteck 92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4" name="Gerade Verbindung 93"/>
          <p:cNvCxnSpPr>
            <a:endCxn id="82" idx="3"/>
          </p:cNvCxnSpPr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Textfeld 10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sp>
        <p:nvSpPr>
          <p:cNvPr id="110" name="Textfeld 109"/>
          <p:cNvSpPr txBox="1"/>
          <p:nvPr/>
        </p:nvSpPr>
        <p:spPr>
          <a:xfrm>
            <a:off x="1887390" y="2590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11" name="Textfeld 110"/>
          <p:cNvSpPr txBox="1"/>
          <p:nvPr/>
        </p:nvSpPr>
        <p:spPr>
          <a:xfrm>
            <a:off x="2126323" y="2971800"/>
            <a:ext cx="1562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Transparent für 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12" name="Textfeld 111"/>
          <p:cNvSpPr txBox="1"/>
          <p:nvPr/>
        </p:nvSpPr>
        <p:spPr>
          <a:xfrm>
            <a:off x="5690096" y="2923401"/>
            <a:ext cx="14597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Transparent für </a:t>
            </a:r>
            <a:r>
              <a:rPr lang="de-DE" dirty="0" err="1" smtClean="0"/>
              <a:t>Ck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3759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Kapazitive </a:t>
            </a:r>
            <a:r>
              <a:rPr lang="de-DE" dirty="0"/>
              <a:t>Last </a:t>
            </a:r>
            <a:r>
              <a:rPr lang="de-DE" dirty="0" smtClean="0"/>
              <a:t>verlangsamt die </a:t>
            </a:r>
            <a:r>
              <a:rPr lang="de-DE" dirty="0"/>
              <a:t>CMOS </a:t>
            </a:r>
            <a:r>
              <a:rPr lang="de-DE" dirty="0" smtClean="0"/>
              <a:t>Schaltungen</a:t>
            </a:r>
          </a:p>
          <a:p>
            <a:r>
              <a:rPr lang="de-DE" dirty="0" smtClean="0"/>
              <a:t>Schlechte Idee – viele Flip-Flops teilen zwei Taktinvertern</a:t>
            </a:r>
          </a:p>
          <a:p>
            <a:r>
              <a:rPr lang="de-DE" dirty="0" smtClean="0"/>
              <a:t>Layout kleiner aber funktioniert nicht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64</a:t>
            </a:fld>
            <a:endParaRPr lang="de-DE" altLang="de-DE"/>
          </a:p>
        </p:txBody>
      </p:sp>
      <p:grpSp>
        <p:nvGrpSpPr>
          <p:cNvPr id="60" name="Gruppieren 59"/>
          <p:cNvGrpSpPr/>
          <p:nvPr/>
        </p:nvGrpSpPr>
        <p:grpSpPr>
          <a:xfrm>
            <a:off x="1524000" y="32766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1460309" y="3352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110" name="Textfeld 109"/>
          <p:cNvSpPr txBox="1"/>
          <p:nvPr/>
        </p:nvSpPr>
        <p:spPr>
          <a:xfrm>
            <a:off x="2475813" y="3352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37338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Rechteck 64"/>
          <p:cNvSpPr/>
          <p:nvPr/>
        </p:nvSpPr>
        <p:spPr bwMode="auto">
          <a:xfrm>
            <a:off x="5562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086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6482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3276600" y="34290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3276600" y="35814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35052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35052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 flipV="1">
            <a:off x="36576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3657600" y="32004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4196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4196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 flipV="1">
            <a:off x="45720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4572000" y="32004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334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334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 flipV="1">
            <a:off x="54864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486400" y="32004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V="1">
            <a:off x="6858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6858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70104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7010400" y="32004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3048000" y="3581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20" name="Textfeld 119"/>
          <p:cNvSpPr txBox="1"/>
          <p:nvPr/>
        </p:nvSpPr>
        <p:spPr>
          <a:xfrm>
            <a:off x="3124200" y="3200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grpSp>
        <p:nvGrpSpPr>
          <p:cNvPr id="14351" name="Gruppieren 14350"/>
          <p:cNvGrpSpPr/>
          <p:nvPr/>
        </p:nvGrpSpPr>
        <p:grpSpPr>
          <a:xfrm>
            <a:off x="1752600" y="4419600"/>
            <a:ext cx="6781800" cy="1800999"/>
            <a:chOff x="1752600" y="2161401"/>
            <a:chExt cx="6781800" cy="1800999"/>
          </a:xfrm>
        </p:grpSpPr>
        <p:sp>
          <p:nvSpPr>
            <p:cNvPr id="14341" name="Rechteck 14340"/>
            <p:cNvSpPr/>
            <p:nvPr/>
          </p:nvSpPr>
          <p:spPr bwMode="auto">
            <a:xfrm>
              <a:off x="3048000" y="2313801"/>
              <a:ext cx="228600" cy="9906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0" name="Rechteck 139"/>
            <p:cNvSpPr/>
            <p:nvPr/>
          </p:nvSpPr>
          <p:spPr bwMode="auto">
            <a:xfrm>
              <a:off x="4724400" y="2313801"/>
              <a:ext cx="228600" cy="9906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1" name="Rechteck 140"/>
            <p:cNvSpPr/>
            <p:nvPr/>
          </p:nvSpPr>
          <p:spPr bwMode="auto">
            <a:xfrm>
              <a:off x="6400800" y="2313801"/>
              <a:ext cx="228600" cy="9906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2" name="Rechteck 141"/>
            <p:cNvSpPr/>
            <p:nvPr/>
          </p:nvSpPr>
          <p:spPr bwMode="auto">
            <a:xfrm>
              <a:off x="8077200" y="2313801"/>
              <a:ext cx="228600" cy="9906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9" name="Gerade Verbindung 28"/>
            <p:cNvCxnSpPr/>
            <p:nvPr/>
          </p:nvCxnSpPr>
          <p:spPr bwMode="auto">
            <a:xfrm>
              <a:off x="2057400" y="3152001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36" name="Gerade Verbindung 14335"/>
            <p:cNvCxnSpPr/>
            <p:nvPr/>
          </p:nvCxnSpPr>
          <p:spPr bwMode="auto">
            <a:xfrm flipV="1">
              <a:off x="2819400" y="2390001"/>
              <a:ext cx="68580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39" name="Gerade Verbindung 14338"/>
            <p:cNvCxnSpPr/>
            <p:nvPr/>
          </p:nvCxnSpPr>
          <p:spPr bwMode="auto">
            <a:xfrm>
              <a:off x="3505200" y="2390001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Gerade Verbindung 120"/>
            <p:cNvCxnSpPr/>
            <p:nvPr/>
          </p:nvCxnSpPr>
          <p:spPr bwMode="auto">
            <a:xfrm flipH="1" flipV="1">
              <a:off x="4495800" y="2390001"/>
              <a:ext cx="68580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2" name="Gerade Verbindung 121"/>
            <p:cNvCxnSpPr/>
            <p:nvPr/>
          </p:nvCxnSpPr>
          <p:spPr bwMode="auto">
            <a:xfrm>
              <a:off x="1828800" y="3152001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3" name="Gerade Verbindung 122"/>
            <p:cNvCxnSpPr/>
            <p:nvPr/>
          </p:nvCxnSpPr>
          <p:spPr bwMode="auto">
            <a:xfrm>
              <a:off x="5410200" y="3152001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4" name="Gerade Verbindung 123"/>
            <p:cNvCxnSpPr/>
            <p:nvPr/>
          </p:nvCxnSpPr>
          <p:spPr bwMode="auto">
            <a:xfrm flipV="1">
              <a:off x="6172200" y="2390001"/>
              <a:ext cx="68580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5" name="Gerade Verbindung 124"/>
            <p:cNvCxnSpPr/>
            <p:nvPr/>
          </p:nvCxnSpPr>
          <p:spPr bwMode="auto">
            <a:xfrm>
              <a:off x="6858000" y="2390001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Gerade Verbindung 125"/>
            <p:cNvCxnSpPr/>
            <p:nvPr/>
          </p:nvCxnSpPr>
          <p:spPr bwMode="auto">
            <a:xfrm flipH="1" flipV="1">
              <a:off x="7848600" y="2390001"/>
              <a:ext cx="68580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7" name="Gerade Verbindung 126"/>
            <p:cNvCxnSpPr/>
            <p:nvPr/>
          </p:nvCxnSpPr>
          <p:spPr bwMode="auto">
            <a:xfrm>
              <a:off x="5181600" y="3152001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8" name="Textfeld 127"/>
            <p:cNvSpPr txBox="1"/>
            <p:nvPr/>
          </p:nvSpPr>
          <p:spPr>
            <a:xfrm>
              <a:off x="1981200" y="2847201"/>
              <a:ext cx="3722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Ck</a:t>
              </a:r>
              <a:endParaRPr lang="de-DE" dirty="0"/>
            </a:p>
          </p:txBody>
        </p:sp>
        <p:grpSp>
          <p:nvGrpSpPr>
            <p:cNvPr id="14340" name="Gruppieren 14339"/>
            <p:cNvGrpSpPr/>
            <p:nvPr/>
          </p:nvGrpSpPr>
          <p:grpSpPr>
            <a:xfrm flipV="1">
              <a:off x="1828800" y="2390001"/>
              <a:ext cx="6705600" cy="762000"/>
              <a:chOff x="1828800" y="2590800"/>
              <a:chExt cx="6705600" cy="762000"/>
            </a:xfrm>
          </p:grpSpPr>
          <p:cxnSp>
            <p:nvCxnSpPr>
              <p:cNvPr id="129" name="Gerade Verbindung 128"/>
              <p:cNvCxnSpPr/>
              <p:nvPr/>
            </p:nvCxnSpPr>
            <p:spPr bwMode="auto">
              <a:xfrm>
                <a:off x="2057400" y="3352800"/>
                <a:ext cx="76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0" name="Gerade Verbindung 129"/>
              <p:cNvCxnSpPr/>
              <p:nvPr/>
            </p:nvCxnSpPr>
            <p:spPr bwMode="auto">
              <a:xfrm flipV="1">
                <a:off x="2819400" y="2590800"/>
                <a:ext cx="685800" cy="762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1" name="Gerade Verbindung 130"/>
              <p:cNvCxnSpPr/>
              <p:nvPr/>
            </p:nvCxnSpPr>
            <p:spPr bwMode="auto">
              <a:xfrm>
                <a:off x="3505200" y="2590800"/>
                <a:ext cx="9906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2" name="Gerade Verbindung 131"/>
              <p:cNvCxnSpPr/>
              <p:nvPr/>
            </p:nvCxnSpPr>
            <p:spPr bwMode="auto">
              <a:xfrm flipH="1" flipV="1">
                <a:off x="4495800" y="2590800"/>
                <a:ext cx="685800" cy="762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" name="Gerade Verbindung 132"/>
              <p:cNvCxnSpPr/>
              <p:nvPr/>
            </p:nvCxnSpPr>
            <p:spPr bwMode="auto">
              <a:xfrm>
                <a:off x="1828800" y="3352800"/>
                <a:ext cx="9906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4" name="Gerade Verbindung 133"/>
              <p:cNvCxnSpPr/>
              <p:nvPr/>
            </p:nvCxnSpPr>
            <p:spPr bwMode="auto">
              <a:xfrm>
                <a:off x="5410200" y="3352800"/>
                <a:ext cx="76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5" name="Gerade Verbindung 134"/>
              <p:cNvCxnSpPr/>
              <p:nvPr/>
            </p:nvCxnSpPr>
            <p:spPr bwMode="auto">
              <a:xfrm flipV="1">
                <a:off x="6172200" y="2590800"/>
                <a:ext cx="685800" cy="762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6" name="Gerade Verbindung 135"/>
              <p:cNvCxnSpPr/>
              <p:nvPr/>
            </p:nvCxnSpPr>
            <p:spPr bwMode="auto">
              <a:xfrm>
                <a:off x="6858000" y="2590800"/>
                <a:ext cx="9906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7" name="Gerade Verbindung 136"/>
              <p:cNvCxnSpPr/>
              <p:nvPr/>
            </p:nvCxnSpPr>
            <p:spPr bwMode="auto">
              <a:xfrm flipH="1" flipV="1">
                <a:off x="7848600" y="2590800"/>
                <a:ext cx="685800" cy="762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8" name="Gerade Verbindung 137"/>
              <p:cNvCxnSpPr/>
              <p:nvPr/>
            </p:nvCxnSpPr>
            <p:spPr bwMode="auto">
              <a:xfrm>
                <a:off x="5181600" y="3352800"/>
                <a:ext cx="9906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39" name="Textfeld 138"/>
            <p:cNvSpPr txBox="1"/>
            <p:nvPr/>
          </p:nvSpPr>
          <p:spPr>
            <a:xfrm>
              <a:off x="1905000" y="2161401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CkB</a:t>
              </a:r>
              <a:endParaRPr lang="de-DE" dirty="0"/>
            </a:p>
          </p:txBody>
        </p:sp>
        <p:sp>
          <p:nvSpPr>
            <p:cNvPr id="14342" name="Textfeld 14341"/>
            <p:cNvSpPr txBox="1"/>
            <p:nvPr/>
          </p:nvSpPr>
          <p:spPr>
            <a:xfrm>
              <a:off x="1752600" y="3685401"/>
              <a:ext cx="24978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Beide </a:t>
              </a:r>
              <a:r>
                <a:rPr lang="de-DE" dirty="0" err="1" smtClean="0"/>
                <a:t>Latches</a:t>
              </a:r>
              <a:r>
                <a:rPr lang="de-DE" dirty="0" smtClean="0"/>
                <a:t> im FF transparent?</a:t>
              </a:r>
              <a:endParaRPr lang="de-DE" dirty="0"/>
            </a:p>
          </p:txBody>
        </p:sp>
        <p:cxnSp>
          <p:nvCxnSpPr>
            <p:cNvPr id="14344" name="Gerade Verbindung mit Pfeil 14343"/>
            <p:cNvCxnSpPr/>
            <p:nvPr/>
          </p:nvCxnSpPr>
          <p:spPr bwMode="auto">
            <a:xfrm flipV="1">
              <a:off x="3200400" y="3380601"/>
              <a:ext cx="1524000" cy="2286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46" name="Gerade Verbindung mit Pfeil 14345"/>
            <p:cNvCxnSpPr/>
            <p:nvPr/>
          </p:nvCxnSpPr>
          <p:spPr bwMode="auto">
            <a:xfrm flipV="1">
              <a:off x="3200400" y="3380601"/>
              <a:ext cx="3200400" cy="2286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50" name="Gerade Verbindung mit Pfeil 14349"/>
            <p:cNvCxnSpPr/>
            <p:nvPr/>
          </p:nvCxnSpPr>
          <p:spPr bwMode="auto">
            <a:xfrm flipV="1">
              <a:off x="3200400" y="3380601"/>
              <a:ext cx="0" cy="2286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uppieren 68"/>
          <p:cNvGrpSpPr/>
          <p:nvPr/>
        </p:nvGrpSpPr>
        <p:grpSpPr>
          <a:xfrm>
            <a:off x="457200" y="3276600"/>
            <a:ext cx="1138621" cy="609600"/>
            <a:chOff x="990600" y="4648200"/>
            <a:chExt cx="1981200" cy="1060704"/>
          </a:xfrm>
        </p:grpSpPr>
        <p:cxnSp>
          <p:nvCxnSpPr>
            <p:cNvPr id="70" name="Gerade Verbindung 69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1" name="Ellipse 70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2" name="Gleichschenkliges Dreieck 71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4" name="Gerade Verbindung 7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76408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Um solche Probleme zu vermeiden, werden die </a:t>
            </a:r>
            <a:r>
              <a:rPr lang="de-DE" dirty="0" smtClean="0"/>
              <a:t>Takt-Inverter </a:t>
            </a:r>
            <a:r>
              <a:rPr lang="de-DE" dirty="0"/>
              <a:t>in der Regel im </a:t>
            </a:r>
            <a:r>
              <a:rPr lang="de-DE" dirty="0" smtClean="0"/>
              <a:t>Flip-Flop </a:t>
            </a:r>
            <a:r>
              <a:rPr lang="de-DE" dirty="0"/>
              <a:t>eingebaut.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65</a:t>
            </a:fld>
            <a:endParaRPr lang="de-DE" altLang="de-DE"/>
          </a:p>
        </p:txBody>
      </p:sp>
      <p:grpSp>
        <p:nvGrpSpPr>
          <p:cNvPr id="60" name="Gruppieren 59"/>
          <p:cNvGrpSpPr/>
          <p:nvPr/>
        </p:nvGrpSpPr>
        <p:grpSpPr>
          <a:xfrm>
            <a:off x="3733800" y="2895600"/>
            <a:ext cx="569309" cy="3048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0" name="Textfeld 109"/>
          <p:cNvSpPr txBox="1"/>
          <p:nvPr/>
        </p:nvSpPr>
        <p:spPr>
          <a:xfrm>
            <a:off x="3962400" y="2743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37338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Rechteck 64"/>
          <p:cNvSpPr/>
          <p:nvPr/>
        </p:nvSpPr>
        <p:spPr bwMode="auto">
          <a:xfrm>
            <a:off x="5562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086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6482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3276600" y="34290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35052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35052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4196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4196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334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334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V="1">
            <a:off x="6858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6858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0" name="Textfeld 119"/>
          <p:cNvSpPr txBox="1"/>
          <p:nvPr/>
        </p:nvSpPr>
        <p:spPr>
          <a:xfrm>
            <a:off x="3124200" y="3200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29" name="Gerade Verbindung 28"/>
          <p:cNvCxnSpPr/>
          <p:nvPr/>
        </p:nvCxnSpPr>
        <p:spPr bwMode="auto">
          <a:xfrm>
            <a:off x="2057400" y="541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 Verbindung 14335"/>
          <p:cNvCxnSpPr/>
          <p:nvPr/>
        </p:nvCxnSpPr>
        <p:spPr bwMode="auto">
          <a:xfrm flipV="1">
            <a:off x="28194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3505200" y="4648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 flipV="1">
            <a:off x="44958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18288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5410200" y="541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 flipV="1">
            <a:off x="61722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6858000" y="4648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 flipV="1">
            <a:off x="78486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51816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1981200" y="5105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129" name="Gerade Verbindung 128"/>
          <p:cNvCxnSpPr/>
          <p:nvPr/>
        </p:nvCxnSpPr>
        <p:spPr bwMode="auto">
          <a:xfrm flipV="1">
            <a:off x="2057400" y="4648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>
            <a:off x="3124200" y="4648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1828800" y="4648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 flipV="1">
            <a:off x="68580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9" name="Textfeld 138"/>
          <p:cNvSpPr txBox="1"/>
          <p:nvPr/>
        </p:nvSpPr>
        <p:spPr>
          <a:xfrm>
            <a:off x="1905000" y="44196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grpSp>
        <p:nvGrpSpPr>
          <p:cNvPr id="69" name="Gruppieren 68"/>
          <p:cNvGrpSpPr/>
          <p:nvPr/>
        </p:nvGrpSpPr>
        <p:grpSpPr>
          <a:xfrm>
            <a:off x="4648200" y="2895600"/>
            <a:ext cx="569309" cy="304800"/>
            <a:chOff x="990600" y="4648200"/>
            <a:chExt cx="1981200" cy="1060704"/>
          </a:xfrm>
        </p:grpSpPr>
        <p:cxnSp>
          <p:nvCxnSpPr>
            <p:cNvPr id="70" name="Gerade Verbindung 69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1" name="Ellipse 70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2" name="Gleichschenkliges Dreieck 71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4" name="Gerade Verbindung 7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5" name="Gruppieren 74"/>
          <p:cNvGrpSpPr/>
          <p:nvPr/>
        </p:nvGrpSpPr>
        <p:grpSpPr>
          <a:xfrm>
            <a:off x="5562600" y="2895600"/>
            <a:ext cx="569309" cy="304800"/>
            <a:chOff x="990600" y="4648200"/>
            <a:chExt cx="1981200" cy="1060704"/>
          </a:xfrm>
        </p:grpSpPr>
        <p:cxnSp>
          <p:nvCxnSpPr>
            <p:cNvPr id="76" name="Gerade Verbindung 75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7" name="Ellipse 76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8" name="Gleichschenkliges Dreieck 77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9" name="Gerade Verbindung 78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0" name="Gruppieren 79"/>
          <p:cNvGrpSpPr/>
          <p:nvPr/>
        </p:nvGrpSpPr>
        <p:grpSpPr>
          <a:xfrm>
            <a:off x="7086600" y="2895600"/>
            <a:ext cx="569309" cy="304800"/>
            <a:chOff x="990600" y="4648200"/>
            <a:chExt cx="1981200" cy="1060704"/>
          </a:xfrm>
        </p:grpSpPr>
        <p:cxnSp>
          <p:nvCxnSpPr>
            <p:cNvPr id="81" name="Gerade Verbindung 8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Ellipse 8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3" name="Gleichschenkliges Dreieck 8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4" name="Gerade Verbindung 8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4" name="Gerade Verbindung 93"/>
          <p:cNvCxnSpPr/>
          <p:nvPr/>
        </p:nvCxnSpPr>
        <p:spPr bwMode="auto">
          <a:xfrm>
            <a:off x="6477000" y="5410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876800" y="4648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6477000" y="4648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8229600" y="4648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4876800" y="46482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3124200" y="5410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2254146" y="4191000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Besser!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054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Um solche Probleme zu vermeiden, werden die </a:t>
            </a:r>
            <a:r>
              <a:rPr lang="de-DE" dirty="0" smtClean="0"/>
              <a:t>Takt-Invertern </a:t>
            </a:r>
            <a:r>
              <a:rPr lang="de-DE" dirty="0"/>
              <a:t>in der Regel im </a:t>
            </a:r>
            <a:r>
              <a:rPr lang="de-DE" dirty="0" smtClean="0"/>
              <a:t>Flip-Flop </a:t>
            </a:r>
            <a:r>
              <a:rPr lang="de-DE" dirty="0"/>
              <a:t>eingebaut.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66</a:t>
            </a:fld>
            <a:endParaRPr lang="de-DE" altLang="de-DE"/>
          </a:p>
        </p:txBody>
      </p:sp>
      <p:sp>
        <p:nvSpPr>
          <p:cNvPr id="4" name="Rechteck 3"/>
          <p:cNvSpPr/>
          <p:nvPr/>
        </p:nvSpPr>
        <p:spPr bwMode="auto">
          <a:xfrm>
            <a:off x="37338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Rechteck 64"/>
          <p:cNvSpPr/>
          <p:nvPr/>
        </p:nvSpPr>
        <p:spPr bwMode="auto">
          <a:xfrm>
            <a:off x="5562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086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6482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3276600" y="34290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35052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35052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4196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4196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334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334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V="1">
            <a:off x="6858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6858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0" name="Textfeld 119"/>
          <p:cNvSpPr txBox="1"/>
          <p:nvPr/>
        </p:nvSpPr>
        <p:spPr>
          <a:xfrm>
            <a:off x="3124200" y="3200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29" name="Gerade Verbindung 28"/>
          <p:cNvCxnSpPr/>
          <p:nvPr/>
        </p:nvCxnSpPr>
        <p:spPr bwMode="auto">
          <a:xfrm>
            <a:off x="2057400" y="541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 Verbindung 14335"/>
          <p:cNvCxnSpPr/>
          <p:nvPr/>
        </p:nvCxnSpPr>
        <p:spPr bwMode="auto">
          <a:xfrm flipV="1">
            <a:off x="28194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3505200" y="4648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 flipV="1">
            <a:off x="44958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18288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5410200" y="541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 flipV="1">
            <a:off x="61722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6858000" y="4648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 flipV="1">
            <a:off x="78486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51816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1981200" y="5105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136" name="Gerade Verbindung 135"/>
          <p:cNvCxnSpPr/>
          <p:nvPr/>
        </p:nvCxnSpPr>
        <p:spPr bwMode="auto">
          <a:xfrm flipV="1">
            <a:off x="68580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9" name="Textfeld 138"/>
          <p:cNvSpPr txBox="1"/>
          <p:nvPr/>
        </p:nvSpPr>
        <p:spPr>
          <a:xfrm>
            <a:off x="1819241" y="44196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CkBInt</a:t>
            </a:r>
            <a:endParaRPr lang="de-DE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1828800" y="4648200"/>
            <a:ext cx="6400800" cy="762000"/>
            <a:chOff x="1828800" y="4648200"/>
            <a:chExt cx="6400800" cy="762000"/>
          </a:xfrm>
        </p:grpSpPr>
        <p:cxnSp>
          <p:nvCxnSpPr>
            <p:cNvPr id="129" name="Gerade Verbindung 128"/>
            <p:cNvCxnSpPr/>
            <p:nvPr/>
          </p:nvCxnSpPr>
          <p:spPr bwMode="auto">
            <a:xfrm flipV="1">
              <a:off x="2057400" y="46482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Gerade Verbindung 129"/>
            <p:cNvCxnSpPr/>
            <p:nvPr/>
          </p:nvCxnSpPr>
          <p:spPr bwMode="auto">
            <a:xfrm>
              <a:off x="31242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Gerade Verbindung 132"/>
            <p:cNvCxnSpPr/>
            <p:nvPr/>
          </p:nvCxnSpPr>
          <p:spPr bwMode="auto">
            <a:xfrm>
              <a:off x="1828800" y="4648200"/>
              <a:ext cx="1295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6477000" y="5410200"/>
              <a:ext cx="1752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Gerade Verbindung 96"/>
            <p:cNvCxnSpPr/>
            <p:nvPr/>
          </p:nvCxnSpPr>
          <p:spPr bwMode="auto">
            <a:xfrm>
              <a:off x="48768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/>
            <p:nvPr/>
          </p:nvCxnSpPr>
          <p:spPr bwMode="auto">
            <a:xfrm>
              <a:off x="64770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82296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Gerade Verbindung 108"/>
            <p:cNvCxnSpPr/>
            <p:nvPr/>
          </p:nvCxnSpPr>
          <p:spPr bwMode="auto">
            <a:xfrm>
              <a:off x="4876800" y="46482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Gerade Verbindung 110"/>
            <p:cNvCxnSpPr/>
            <p:nvPr/>
          </p:nvCxnSpPr>
          <p:spPr bwMode="auto">
            <a:xfrm>
              <a:off x="3124200" y="5410200"/>
              <a:ext cx="1752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8" name="Textfeld 17"/>
          <p:cNvSpPr txBox="1"/>
          <p:nvPr/>
        </p:nvSpPr>
        <p:spPr>
          <a:xfrm>
            <a:off x="2053772" y="4191000"/>
            <a:ext cx="1106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Noch Besser!</a:t>
            </a:r>
            <a:endParaRPr lang="de-DE" dirty="0"/>
          </a:p>
        </p:txBody>
      </p:sp>
      <p:grpSp>
        <p:nvGrpSpPr>
          <p:cNvPr id="93" name="Gruppieren 92"/>
          <p:cNvGrpSpPr/>
          <p:nvPr/>
        </p:nvGrpSpPr>
        <p:grpSpPr>
          <a:xfrm>
            <a:off x="3733800" y="2971800"/>
            <a:ext cx="284655" cy="152400"/>
            <a:chOff x="990600" y="4648200"/>
            <a:chExt cx="1981200" cy="1060704"/>
          </a:xfrm>
        </p:grpSpPr>
        <p:cxnSp>
          <p:nvCxnSpPr>
            <p:cNvPr id="95" name="Gerade Verbindung 94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Ellipse 95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0" name="Gleichschenkliges Dreieck 99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2" name="Gruppieren 101"/>
          <p:cNvGrpSpPr/>
          <p:nvPr/>
        </p:nvGrpSpPr>
        <p:grpSpPr>
          <a:xfrm>
            <a:off x="4038600" y="2971800"/>
            <a:ext cx="284655" cy="152400"/>
            <a:chOff x="990600" y="4648200"/>
            <a:chExt cx="1981200" cy="1060704"/>
          </a:xfrm>
        </p:grpSpPr>
        <p:cxnSp>
          <p:nvCxnSpPr>
            <p:cNvPr id="105" name="Gerade Verbindung 104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6" name="Ellipse 105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2" name="Gleichschenkliges Dreieck 111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3" name="Gerade Verbindung 112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4" name="Gerade Verbindung 113"/>
          <p:cNvCxnSpPr/>
          <p:nvPr/>
        </p:nvCxnSpPr>
        <p:spPr bwMode="auto">
          <a:xfrm>
            <a:off x="44196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7" name="Gruppieren 116"/>
          <p:cNvGrpSpPr/>
          <p:nvPr/>
        </p:nvGrpSpPr>
        <p:grpSpPr>
          <a:xfrm>
            <a:off x="4648200" y="2971800"/>
            <a:ext cx="284655" cy="152400"/>
            <a:chOff x="990600" y="4648200"/>
            <a:chExt cx="1981200" cy="1060704"/>
          </a:xfrm>
        </p:grpSpPr>
        <p:cxnSp>
          <p:nvCxnSpPr>
            <p:cNvPr id="118" name="Gerade Verbindung 117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9" name="Ellipse 118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1" name="Gleichschenkliges Dreieck 130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2" name="Gerade Verbindung 131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4" name="Gruppieren 133"/>
          <p:cNvGrpSpPr/>
          <p:nvPr/>
        </p:nvGrpSpPr>
        <p:grpSpPr>
          <a:xfrm>
            <a:off x="4953000" y="2971800"/>
            <a:ext cx="284655" cy="152400"/>
            <a:chOff x="990600" y="4648200"/>
            <a:chExt cx="1981200" cy="1060704"/>
          </a:xfrm>
        </p:grpSpPr>
        <p:cxnSp>
          <p:nvCxnSpPr>
            <p:cNvPr id="135" name="Gerade Verbindung 134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7" name="Ellipse 136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8" name="Gleichschenkliges Dreieck 137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0" name="Gerade Verbindung 139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1" name="Gerade Verbindung 140"/>
          <p:cNvCxnSpPr/>
          <p:nvPr/>
        </p:nvCxnSpPr>
        <p:spPr bwMode="auto">
          <a:xfrm>
            <a:off x="5334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2" name="Gruppieren 141"/>
          <p:cNvGrpSpPr/>
          <p:nvPr/>
        </p:nvGrpSpPr>
        <p:grpSpPr>
          <a:xfrm>
            <a:off x="5562600" y="2971800"/>
            <a:ext cx="284655" cy="152400"/>
            <a:chOff x="990600" y="4648200"/>
            <a:chExt cx="1981200" cy="1060704"/>
          </a:xfrm>
        </p:grpSpPr>
        <p:cxnSp>
          <p:nvCxnSpPr>
            <p:cNvPr id="143" name="Gerade Verbindung 142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4" name="Ellipse 143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5" name="Gleichschenkliges Dreieck 144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6" name="Gerade Verbindung 145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47" name="Gruppieren 146"/>
          <p:cNvGrpSpPr/>
          <p:nvPr/>
        </p:nvGrpSpPr>
        <p:grpSpPr>
          <a:xfrm>
            <a:off x="5867400" y="2971800"/>
            <a:ext cx="284655" cy="152400"/>
            <a:chOff x="990600" y="4648200"/>
            <a:chExt cx="1981200" cy="1060704"/>
          </a:xfrm>
        </p:grpSpPr>
        <p:cxnSp>
          <p:nvCxnSpPr>
            <p:cNvPr id="148" name="Gerade Verbindung 147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9" name="Ellipse 148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0" name="Gleichschenkliges Dreieck 149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1" name="Gerade Verbindung 150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52" name="Gerade Verbindung 151"/>
          <p:cNvCxnSpPr/>
          <p:nvPr/>
        </p:nvCxnSpPr>
        <p:spPr bwMode="auto">
          <a:xfrm>
            <a:off x="6858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3" name="Gruppieren 152"/>
          <p:cNvGrpSpPr/>
          <p:nvPr/>
        </p:nvGrpSpPr>
        <p:grpSpPr>
          <a:xfrm>
            <a:off x="7086600" y="2971800"/>
            <a:ext cx="284655" cy="152400"/>
            <a:chOff x="990600" y="4648200"/>
            <a:chExt cx="1981200" cy="1060704"/>
          </a:xfrm>
        </p:grpSpPr>
        <p:cxnSp>
          <p:nvCxnSpPr>
            <p:cNvPr id="154" name="Gerade Verbindung 15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5" name="Ellipse 15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6" name="Gleichschenkliges Dreieck 15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7" name="Gerade Verbindung 15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8" name="Gruppieren 157"/>
          <p:cNvGrpSpPr/>
          <p:nvPr/>
        </p:nvGrpSpPr>
        <p:grpSpPr>
          <a:xfrm>
            <a:off x="7391400" y="2971800"/>
            <a:ext cx="284655" cy="152400"/>
            <a:chOff x="990600" y="4648200"/>
            <a:chExt cx="1981200" cy="1060704"/>
          </a:xfrm>
        </p:grpSpPr>
        <p:cxnSp>
          <p:nvCxnSpPr>
            <p:cNvPr id="159" name="Gerade Verbindung 158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0" name="Ellipse 159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1" name="Gleichschenkliges Dreieck 160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2" name="Gerade Verbindung 161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3" name="Gruppieren 162"/>
          <p:cNvGrpSpPr/>
          <p:nvPr/>
        </p:nvGrpSpPr>
        <p:grpSpPr>
          <a:xfrm flipV="1">
            <a:off x="1828800" y="5562600"/>
            <a:ext cx="6400800" cy="762000"/>
            <a:chOff x="1828800" y="4648200"/>
            <a:chExt cx="6400800" cy="762000"/>
          </a:xfrm>
        </p:grpSpPr>
        <p:cxnSp>
          <p:nvCxnSpPr>
            <p:cNvPr id="164" name="Gerade Verbindung 163"/>
            <p:cNvCxnSpPr/>
            <p:nvPr/>
          </p:nvCxnSpPr>
          <p:spPr bwMode="auto">
            <a:xfrm flipV="1">
              <a:off x="2057400" y="46482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5" name="Gerade Verbindung 164"/>
            <p:cNvCxnSpPr/>
            <p:nvPr/>
          </p:nvCxnSpPr>
          <p:spPr bwMode="auto">
            <a:xfrm>
              <a:off x="31242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6" name="Gerade Verbindung 165"/>
            <p:cNvCxnSpPr/>
            <p:nvPr/>
          </p:nvCxnSpPr>
          <p:spPr bwMode="auto">
            <a:xfrm>
              <a:off x="1828800" y="4648200"/>
              <a:ext cx="1295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7" name="Gerade Verbindung 166"/>
            <p:cNvCxnSpPr/>
            <p:nvPr/>
          </p:nvCxnSpPr>
          <p:spPr bwMode="auto">
            <a:xfrm>
              <a:off x="6477000" y="5410200"/>
              <a:ext cx="1752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8" name="Gerade Verbindung 167"/>
            <p:cNvCxnSpPr/>
            <p:nvPr/>
          </p:nvCxnSpPr>
          <p:spPr bwMode="auto">
            <a:xfrm>
              <a:off x="48768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" name="Gerade Verbindung 168"/>
            <p:cNvCxnSpPr/>
            <p:nvPr/>
          </p:nvCxnSpPr>
          <p:spPr bwMode="auto">
            <a:xfrm>
              <a:off x="64770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" name="Gerade Verbindung 169"/>
            <p:cNvCxnSpPr/>
            <p:nvPr/>
          </p:nvCxnSpPr>
          <p:spPr bwMode="auto">
            <a:xfrm>
              <a:off x="82296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Gerade Verbindung 170"/>
            <p:cNvCxnSpPr/>
            <p:nvPr/>
          </p:nvCxnSpPr>
          <p:spPr bwMode="auto">
            <a:xfrm>
              <a:off x="4876800" y="46482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2" name="Gerade Verbindung 171"/>
            <p:cNvCxnSpPr/>
            <p:nvPr/>
          </p:nvCxnSpPr>
          <p:spPr bwMode="auto">
            <a:xfrm>
              <a:off x="3124200" y="5410200"/>
              <a:ext cx="1752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3" name="Textfeld 172"/>
          <p:cNvSpPr txBox="1"/>
          <p:nvPr/>
        </p:nvSpPr>
        <p:spPr>
          <a:xfrm>
            <a:off x="1905000" y="6019800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CkInt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925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Nach dem Einschalten der Spannungsversorgung befindet sich ein </a:t>
            </a:r>
            <a:r>
              <a:rPr lang="de-DE" dirty="0" smtClean="0"/>
              <a:t>Flip-Flop, </a:t>
            </a:r>
            <a:r>
              <a:rPr lang="de-DE" dirty="0"/>
              <a:t>genauso wie eine RAM Zelle, in einem unbekannten logischen Zustand</a:t>
            </a:r>
            <a:r>
              <a:rPr lang="de-DE" dirty="0" smtClean="0"/>
              <a:t>.</a:t>
            </a:r>
          </a:p>
          <a:p>
            <a:r>
              <a:rPr lang="de-DE" dirty="0"/>
              <a:t>Wir </a:t>
            </a:r>
            <a:r>
              <a:rPr lang="de-DE" dirty="0" smtClean="0"/>
              <a:t>können </a:t>
            </a:r>
            <a:r>
              <a:rPr lang="de-DE" dirty="0"/>
              <a:t>uns </a:t>
            </a:r>
            <a:r>
              <a:rPr lang="de-DE" dirty="0" smtClean="0"/>
              <a:t>vorstellen, </a:t>
            </a:r>
            <a:r>
              <a:rPr lang="de-DE" dirty="0"/>
              <a:t>dass </a:t>
            </a:r>
            <a:r>
              <a:rPr lang="de-DE" dirty="0" smtClean="0"/>
              <a:t>sich </a:t>
            </a:r>
            <a:r>
              <a:rPr lang="de-DE" dirty="0"/>
              <a:t>zuerst </a:t>
            </a:r>
            <a:r>
              <a:rPr lang="de-DE" dirty="0" smtClean="0"/>
              <a:t>alle Flip-Flops in </a:t>
            </a:r>
            <a:r>
              <a:rPr lang="de-DE" dirty="0"/>
              <a:t>den astabilen Zustand </a:t>
            </a:r>
            <a:r>
              <a:rPr lang="de-DE" dirty="0" smtClean="0"/>
              <a:t>befinden </a:t>
            </a:r>
            <a:r>
              <a:rPr lang="de-DE" dirty="0"/>
              <a:t>und dann </a:t>
            </a:r>
            <a:r>
              <a:rPr lang="de-DE" dirty="0" smtClean="0"/>
              <a:t>in logisch </a:t>
            </a:r>
            <a:r>
              <a:rPr lang="de-DE" dirty="0"/>
              <a:t>E</a:t>
            </a:r>
            <a:r>
              <a:rPr lang="de-DE" dirty="0" smtClean="0"/>
              <a:t>ins </a:t>
            </a:r>
            <a:r>
              <a:rPr lang="de-DE" dirty="0"/>
              <a:t>oder </a:t>
            </a:r>
            <a:r>
              <a:rPr lang="de-DE" dirty="0" smtClean="0"/>
              <a:t>Null Zustand </a:t>
            </a:r>
            <a:r>
              <a:rPr lang="de-DE" dirty="0"/>
              <a:t>kommen</a:t>
            </a:r>
            <a:r>
              <a:rPr lang="de-DE" dirty="0" smtClean="0"/>
              <a:t>.</a:t>
            </a:r>
          </a:p>
          <a:p>
            <a:r>
              <a:rPr lang="de-DE" dirty="0"/>
              <a:t>Um einen unbekannten Anfangszustand zu vermeiden, werden die </a:t>
            </a:r>
            <a:r>
              <a:rPr lang="de-DE" dirty="0" smtClean="0"/>
              <a:t>Flip-Flops </a:t>
            </a:r>
            <a:r>
              <a:rPr lang="de-DE" dirty="0"/>
              <a:t>oft </a:t>
            </a:r>
            <a:r>
              <a:rPr lang="de-DE" dirty="0" smtClean="0"/>
              <a:t>so erweitert, </a:t>
            </a:r>
            <a:r>
              <a:rPr lang="de-DE" dirty="0"/>
              <a:t>dass sie ein asynchrones </a:t>
            </a:r>
            <a:r>
              <a:rPr lang="de-DE" dirty="0" err="1"/>
              <a:t>Reset</a:t>
            </a:r>
            <a:r>
              <a:rPr lang="de-DE" dirty="0"/>
              <a:t> Signal haben.</a:t>
            </a:r>
          </a:p>
          <a:p>
            <a:endParaRPr lang="de-DE" dirty="0"/>
          </a:p>
          <a:p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67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2133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1146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68" name="Gerade Verbindung 67"/>
          <p:cNvCxnSpPr>
            <a:endCxn id="33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6324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77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Ellipse 78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858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Gleichschenkliges Dreieck 81"/>
          <p:cNvSpPr/>
          <p:nvPr/>
        </p:nvSpPr>
        <p:spPr bwMode="auto">
          <a:xfrm rot="5400000">
            <a:off x="5337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Gleichschenkliges Dreieck 82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Abgerundetes Rechteck 92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4" name="Gerade Verbindung 93"/>
          <p:cNvCxnSpPr>
            <a:endCxn id="82" idx="3"/>
          </p:cNvCxnSpPr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Textfeld 10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819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26670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2819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2870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101" name="Ellipse 100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2" name="Gerade Verbindung 101"/>
          <p:cNvCxnSpPr/>
          <p:nvPr/>
        </p:nvCxnSpPr>
        <p:spPr bwMode="auto">
          <a:xfrm>
            <a:off x="7010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>
            <a:off x="7010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Textfeld 107"/>
          <p:cNvSpPr txBox="1"/>
          <p:nvPr/>
        </p:nvSpPr>
        <p:spPr>
          <a:xfrm>
            <a:off x="7061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2667000" y="3810000"/>
            <a:ext cx="1600200" cy="1981200"/>
            <a:chOff x="1447800" y="4419600"/>
            <a:chExt cx="1600200" cy="1981200"/>
          </a:xfrm>
        </p:grpSpPr>
        <p:sp>
          <p:nvSpPr>
            <p:cNvPr id="90" name="Bogen 89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1" name="Bogen 90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0" name="Bogen 109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1" name="Gerade Verbindung 110"/>
            <p:cNvCxnSpPr>
              <a:endCxn id="90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Gerade Verbindung 111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3" name="Ellipse 112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14" name="Gruppieren 113"/>
          <p:cNvGrpSpPr/>
          <p:nvPr/>
        </p:nvGrpSpPr>
        <p:grpSpPr>
          <a:xfrm>
            <a:off x="6858000" y="3810000"/>
            <a:ext cx="1600200" cy="1981200"/>
            <a:chOff x="1447800" y="4419600"/>
            <a:chExt cx="1600200" cy="1981200"/>
          </a:xfrm>
        </p:grpSpPr>
        <p:sp>
          <p:nvSpPr>
            <p:cNvPr id="115" name="Bogen 114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6" name="Bogen 115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7" name="Bogen 116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8" name="Gerade Verbindung 117"/>
            <p:cNvCxnSpPr>
              <a:endCxn id="115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9" name="Gerade Verbindung 118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0" name="Ellipse 119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596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Betrachten wir </a:t>
            </a:r>
            <a:r>
              <a:rPr lang="de-DE" dirty="0" smtClean="0"/>
              <a:t>einen </a:t>
            </a:r>
            <a:r>
              <a:rPr lang="de-DE" dirty="0"/>
              <a:t>solch </a:t>
            </a:r>
            <a:r>
              <a:rPr lang="de-DE" dirty="0" smtClean="0"/>
              <a:t>erweiterten FF </a:t>
            </a:r>
            <a:r>
              <a:rPr lang="de-DE" dirty="0"/>
              <a:t>im </a:t>
            </a:r>
            <a:r>
              <a:rPr lang="de-DE" dirty="0" err="1" smtClean="0"/>
              <a:t>Ck</a:t>
            </a:r>
            <a:r>
              <a:rPr lang="de-DE" dirty="0" smtClean="0"/>
              <a:t>=0 Zustand</a:t>
            </a:r>
          </a:p>
          <a:p>
            <a:r>
              <a:rPr lang="de-DE" dirty="0" smtClean="0"/>
              <a:t>In dem fall ist das erste </a:t>
            </a:r>
            <a:r>
              <a:rPr lang="de-DE" dirty="0" err="1" smtClean="0"/>
              <a:t>Latch</a:t>
            </a:r>
            <a:r>
              <a:rPr lang="de-DE" dirty="0" smtClean="0"/>
              <a:t> im Speichermodus</a:t>
            </a:r>
          </a:p>
          <a:p>
            <a:r>
              <a:rPr lang="de-DE" dirty="0" err="1" smtClean="0"/>
              <a:t>Reset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1 </a:t>
            </a:r>
            <a:r>
              <a:rPr lang="de-DE" dirty="0"/>
              <a:t>(aktiv </a:t>
            </a:r>
            <a:r>
              <a:rPr lang="de-DE" dirty="0" smtClean="0"/>
              <a:t>high) </a:t>
            </a:r>
            <a:r>
              <a:rPr lang="de-DE" dirty="0"/>
              <a:t>erzwingt logische Null am Ausgang, </a:t>
            </a:r>
            <a:r>
              <a:rPr lang="de-DE" dirty="0" smtClean="0"/>
              <a:t>sie wird </a:t>
            </a:r>
            <a:r>
              <a:rPr lang="de-DE" dirty="0"/>
              <a:t>r</a:t>
            </a:r>
            <a:r>
              <a:rPr lang="de-DE" dirty="0" smtClean="0"/>
              <a:t>ückgekoppelt</a:t>
            </a:r>
            <a:r>
              <a:rPr lang="de-DE" dirty="0"/>
              <a:t>. </a:t>
            </a:r>
            <a:r>
              <a:rPr lang="de-DE" dirty="0" smtClean="0"/>
              <a:t>(Eins kommt an den zweiten NOR Eingang)</a:t>
            </a:r>
          </a:p>
          <a:p>
            <a:r>
              <a:rPr lang="de-DE" dirty="0" smtClean="0"/>
              <a:t>Auf </a:t>
            </a:r>
            <a:r>
              <a:rPr lang="de-DE" dirty="0"/>
              <a:t>diese Weise bleibt Null gespeichert auch wenn </a:t>
            </a:r>
            <a:r>
              <a:rPr lang="de-DE" dirty="0" err="1" smtClean="0"/>
              <a:t>Reset</a:t>
            </a:r>
            <a:r>
              <a:rPr lang="de-DE" dirty="0" smtClean="0"/>
              <a:t> </a:t>
            </a:r>
            <a:r>
              <a:rPr lang="de-DE" dirty="0"/>
              <a:t>wieder </a:t>
            </a:r>
            <a:r>
              <a:rPr lang="de-DE" dirty="0" smtClean="0"/>
              <a:t>inaktiv (null) </a:t>
            </a:r>
            <a:r>
              <a:rPr lang="de-DE" dirty="0"/>
              <a:t>wird. </a:t>
            </a:r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68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68" name="Gerade Verbindung 67"/>
          <p:cNvCxnSpPr>
            <a:endCxn id="33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Ellipse 78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858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Gleichschenkliges Dreieck 82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Abgerundetes Rechteck 92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4" name="Gerade Verbindung 93"/>
          <p:cNvCxnSpPr/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Textfeld 10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819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26670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2819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2870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101" name="Ellipse 100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2" name="Gerade Verbindung 101"/>
          <p:cNvCxnSpPr/>
          <p:nvPr/>
        </p:nvCxnSpPr>
        <p:spPr bwMode="auto">
          <a:xfrm>
            <a:off x="7010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>
            <a:off x="7010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Textfeld 107"/>
          <p:cNvSpPr txBox="1"/>
          <p:nvPr/>
        </p:nvSpPr>
        <p:spPr>
          <a:xfrm>
            <a:off x="7061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grpSp>
        <p:nvGrpSpPr>
          <p:cNvPr id="72" name="Gruppieren 71"/>
          <p:cNvGrpSpPr/>
          <p:nvPr/>
        </p:nvGrpSpPr>
        <p:grpSpPr>
          <a:xfrm>
            <a:off x="2667000" y="3810000"/>
            <a:ext cx="1600200" cy="1981200"/>
            <a:chOff x="1447800" y="4419600"/>
            <a:chExt cx="1600200" cy="1981200"/>
          </a:xfrm>
        </p:grpSpPr>
        <p:sp>
          <p:nvSpPr>
            <p:cNvPr id="73" name="Bogen 72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4" name="Bogen 73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5" name="Bogen 74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0" name="Gerade Verbindung 89"/>
            <p:cNvCxnSpPr>
              <a:endCxn id="73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0" name="Ellipse 109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11" name="Gruppieren 110"/>
          <p:cNvGrpSpPr/>
          <p:nvPr/>
        </p:nvGrpSpPr>
        <p:grpSpPr>
          <a:xfrm>
            <a:off x="6858000" y="3810000"/>
            <a:ext cx="1600200" cy="1981200"/>
            <a:chOff x="1447800" y="4419600"/>
            <a:chExt cx="1600200" cy="1981200"/>
          </a:xfrm>
        </p:grpSpPr>
        <p:sp>
          <p:nvSpPr>
            <p:cNvPr id="112" name="Bogen 111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3" name="Bogen 112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4" name="Bogen 113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5" name="Gerade Verbindung 114"/>
            <p:cNvCxnSpPr>
              <a:endCxn id="112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" name="Gerade Verbindung 115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7" name="Ellipse 116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" name="Freihandform 3"/>
          <p:cNvSpPr/>
          <p:nvPr/>
        </p:nvSpPr>
        <p:spPr bwMode="auto">
          <a:xfrm>
            <a:off x="184205" y="2887796"/>
            <a:ext cx="4739714" cy="2310043"/>
          </a:xfrm>
          <a:custGeom>
            <a:avLst/>
            <a:gdLst>
              <a:gd name="connsiteX0" fmla="*/ 3187645 w 4739714"/>
              <a:gd name="connsiteY0" fmla="*/ 2046154 h 2310043"/>
              <a:gd name="connsiteX1" fmla="*/ 4302070 w 4739714"/>
              <a:gd name="connsiteY1" fmla="*/ 2198554 h 2310043"/>
              <a:gd name="connsiteX2" fmla="*/ 4425895 w 4739714"/>
              <a:gd name="connsiteY2" fmla="*/ 598354 h 2310043"/>
              <a:gd name="connsiteX3" fmla="*/ 253945 w 4739714"/>
              <a:gd name="connsiteY3" fmla="*/ 45904 h 2310043"/>
              <a:gd name="connsiteX4" fmla="*/ 701620 w 4739714"/>
              <a:gd name="connsiteY4" fmla="*/ 1665154 h 2310043"/>
              <a:gd name="connsiteX5" fmla="*/ 2692345 w 4739714"/>
              <a:gd name="connsiteY5" fmla="*/ 1617529 h 231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39714" h="2310043">
                <a:moveTo>
                  <a:pt x="3187645" y="2046154"/>
                </a:moveTo>
                <a:cubicBezTo>
                  <a:pt x="3641670" y="2243004"/>
                  <a:pt x="4095695" y="2439854"/>
                  <a:pt x="4302070" y="2198554"/>
                </a:cubicBezTo>
                <a:cubicBezTo>
                  <a:pt x="4508445" y="1957254"/>
                  <a:pt x="5100582" y="957129"/>
                  <a:pt x="4425895" y="598354"/>
                </a:cubicBezTo>
                <a:cubicBezTo>
                  <a:pt x="3751208" y="239579"/>
                  <a:pt x="874657" y="-131896"/>
                  <a:pt x="253945" y="45904"/>
                </a:cubicBezTo>
                <a:cubicBezTo>
                  <a:pt x="-366767" y="223704"/>
                  <a:pt x="295220" y="1403216"/>
                  <a:pt x="701620" y="1665154"/>
                </a:cubicBezTo>
                <a:cubicBezTo>
                  <a:pt x="1108020" y="1927092"/>
                  <a:pt x="1900182" y="1772310"/>
                  <a:pt x="2692345" y="161752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362200" y="4343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18" name="Textfeld 117"/>
          <p:cNvSpPr txBox="1"/>
          <p:nvPr/>
        </p:nvSpPr>
        <p:spPr>
          <a:xfrm>
            <a:off x="44958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2743200" y="4800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7690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Betrachten wir einen solch erweiterten FF im </a:t>
            </a:r>
            <a:r>
              <a:rPr lang="de-DE" dirty="0" err="1"/>
              <a:t>Ck</a:t>
            </a:r>
            <a:r>
              <a:rPr lang="de-DE" dirty="0"/>
              <a:t>=0 Zustand</a:t>
            </a:r>
          </a:p>
          <a:p>
            <a:r>
              <a:rPr lang="de-DE" dirty="0"/>
              <a:t>In dem fall ist das erste </a:t>
            </a:r>
            <a:r>
              <a:rPr lang="de-DE" dirty="0" err="1"/>
              <a:t>Latch</a:t>
            </a:r>
            <a:r>
              <a:rPr lang="de-DE" dirty="0"/>
              <a:t> im Speichermodus</a:t>
            </a:r>
          </a:p>
          <a:p>
            <a:r>
              <a:rPr lang="de-DE" dirty="0" err="1"/>
              <a:t>Reset</a:t>
            </a:r>
            <a:r>
              <a:rPr lang="de-DE" dirty="0"/>
              <a:t> = 1 (aktiv high) erzwingt logische Null am Ausgang, sie wird rückgekoppelt. (Eins kommt an den zweiten NOR Eingang)</a:t>
            </a:r>
          </a:p>
          <a:p>
            <a:r>
              <a:rPr lang="de-DE" dirty="0"/>
              <a:t>Auf diese Weise bleibt Null gespeichert auch wenn </a:t>
            </a:r>
            <a:r>
              <a:rPr lang="de-DE" dirty="0" err="1"/>
              <a:t>Reset</a:t>
            </a:r>
            <a:r>
              <a:rPr lang="de-DE" dirty="0"/>
              <a:t> wieder inaktiv (null) wird.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69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68" name="Gerade Verbindung 67"/>
          <p:cNvCxnSpPr>
            <a:endCxn id="33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Ellipse 78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858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Gleichschenkliges Dreieck 82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Abgerundetes Rechteck 92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4" name="Gerade Verbindung 93"/>
          <p:cNvCxnSpPr/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Textfeld 10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819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26670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2819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2870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101" name="Ellipse 100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2" name="Gerade Verbindung 101"/>
          <p:cNvCxnSpPr/>
          <p:nvPr/>
        </p:nvCxnSpPr>
        <p:spPr bwMode="auto">
          <a:xfrm>
            <a:off x="7010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>
            <a:off x="7010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Textfeld 107"/>
          <p:cNvSpPr txBox="1"/>
          <p:nvPr/>
        </p:nvSpPr>
        <p:spPr>
          <a:xfrm>
            <a:off x="7061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grpSp>
        <p:nvGrpSpPr>
          <p:cNvPr id="72" name="Gruppieren 71"/>
          <p:cNvGrpSpPr/>
          <p:nvPr/>
        </p:nvGrpSpPr>
        <p:grpSpPr>
          <a:xfrm>
            <a:off x="2667000" y="3810000"/>
            <a:ext cx="1600200" cy="1981200"/>
            <a:chOff x="1447800" y="4419600"/>
            <a:chExt cx="1600200" cy="1981200"/>
          </a:xfrm>
        </p:grpSpPr>
        <p:sp>
          <p:nvSpPr>
            <p:cNvPr id="73" name="Bogen 72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4" name="Bogen 73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5" name="Bogen 74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0" name="Gerade Verbindung 89"/>
            <p:cNvCxnSpPr>
              <a:endCxn id="73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0" name="Ellipse 109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11" name="Gruppieren 110"/>
          <p:cNvGrpSpPr/>
          <p:nvPr/>
        </p:nvGrpSpPr>
        <p:grpSpPr>
          <a:xfrm>
            <a:off x="6858000" y="3810000"/>
            <a:ext cx="1600200" cy="1981200"/>
            <a:chOff x="1447800" y="4419600"/>
            <a:chExt cx="1600200" cy="1981200"/>
          </a:xfrm>
        </p:grpSpPr>
        <p:sp>
          <p:nvSpPr>
            <p:cNvPr id="112" name="Bogen 111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3" name="Bogen 112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4" name="Bogen 113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5" name="Gerade Verbindung 114"/>
            <p:cNvCxnSpPr>
              <a:endCxn id="112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" name="Gerade Verbindung 115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7" name="Ellipse 116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" name="Freihandform 3"/>
          <p:cNvSpPr/>
          <p:nvPr/>
        </p:nvSpPr>
        <p:spPr bwMode="auto">
          <a:xfrm>
            <a:off x="184205" y="2887796"/>
            <a:ext cx="4739714" cy="2310043"/>
          </a:xfrm>
          <a:custGeom>
            <a:avLst/>
            <a:gdLst>
              <a:gd name="connsiteX0" fmla="*/ 3187645 w 4739714"/>
              <a:gd name="connsiteY0" fmla="*/ 2046154 h 2310043"/>
              <a:gd name="connsiteX1" fmla="*/ 4302070 w 4739714"/>
              <a:gd name="connsiteY1" fmla="*/ 2198554 h 2310043"/>
              <a:gd name="connsiteX2" fmla="*/ 4425895 w 4739714"/>
              <a:gd name="connsiteY2" fmla="*/ 598354 h 2310043"/>
              <a:gd name="connsiteX3" fmla="*/ 253945 w 4739714"/>
              <a:gd name="connsiteY3" fmla="*/ 45904 h 2310043"/>
              <a:gd name="connsiteX4" fmla="*/ 701620 w 4739714"/>
              <a:gd name="connsiteY4" fmla="*/ 1665154 h 2310043"/>
              <a:gd name="connsiteX5" fmla="*/ 2692345 w 4739714"/>
              <a:gd name="connsiteY5" fmla="*/ 1617529 h 231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39714" h="2310043">
                <a:moveTo>
                  <a:pt x="3187645" y="2046154"/>
                </a:moveTo>
                <a:cubicBezTo>
                  <a:pt x="3641670" y="2243004"/>
                  <a:pt x="4095695" y="2439854"/>
                  <a:pt x="4302070" y="2198554"/>
                </a:cubicBezTo>
                <a:cubicBezTo>
                  <a:pt x="4508445" y="1957254"/>
                  <a:pt x="5100582" y="957129"/>
                  <a:pt x="4425895" y="598354"/>
                </a:cubicBezTo>
                <a:cubicBezTo>
                  <a:pt x="3751208" y="239579"/>
                  <a:pt x="874657" y="-131896"/>
                  <a:pt x="253945" y="45904"/>
                </a:cubicBezTo>
                <a:cubicBezTo>
                  <a:pt x="-366767" y="223704"/>
                  <a:pt x="295220" y="1403216"/>
                  <a:pt x="701620" y="1665154"/>
                </a:cubicBezTo>
                <a:cubicBezTo>
                  <a:pt x="1108020" y="1927092"/>
                  <a:pt x="1900182" y="1772310"/>
                  <a:pt x="2692345" y="161752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362200" y="4343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18" name="Textfeld 117"/>
          <p:cNvSpPr txBox="1"/>
          <p:nvPr/>
        </p:nvSpPr>
        <p:spPr>
          <a:xfrm>
            <a:off x="44958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2743200" y="4800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486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Zwei Funktionen können mit NAND mit </a:t>
            </a:r>
            <a:r>
              <a:rPr lang="de-DE" dirty="0"/>
              <a:t>Invertierten Eingängen </a:t>
            </a:r>
            <a:r>
              <a:rPr lang="de-DE" dirty="0" smtClean="0"/>
              <a:t>realisiert </a:t>
            </a:r>
            <a:r>
              <a:rPr lang="de-DE" dirty="0"/>
              <a:t>werden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-&gt; </a:t>
            </a:r>
            <a:r>
              <a:rPr lang="de-DE" dirty="0"/>
              <a:t>NAND, </a:t>
            </a:r>
            <a:r>
              <a:rPr lang="de-DE" dirty="0" smtClean="0"/>
              <a:t>NOR, EXNOR und Inverter sind ausreichend</a:t>
            </a:r>
          </a:p>
          <a:p>
            <a:r>
              <a:rPr lang="de-DE" dirty="0"/>
              <a:t>EXNOR kann man mit (N)AND, (N)OR und Inverter realisieren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NOR kann man in NAND umzuwandeln.</a:t>
            </a:r>
          </a:p>
          <a:p>
            <a:r>
              <a:rPr lang="de-DE" dirty="0" smtClean="0"/>
              <a:t>Streng </a:t>
            </a:r>
            <a:r>
              <a:rPr lang="de-DE" dirty="0"/>
              <a:t>genommen wäre z.B. NAND genug.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Bogen 36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feld 38"/>
          <p:cNvSpPr txBox="1"/>
          <p:nvPr/>
        </p:nvSpPr>
        <p:spPr>
          <a:xfrm>
            <a:off x="762000" y="3657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Bogen 43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3810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914400" y="5638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3810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4572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457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0" name="Ellipse 49"/>
          <p:cNvSpPr/>
          <p:nvPr/>
        </p:nvSpPr>
        <p:spPr bwMode="auto">
          <a:xfrm>
            <a:off x="9144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62000" y="41087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Bogen 53"/>
          <p:cNvSpPr/>
          <p:nvPr/>
        </p:nvSpPr>
        <p:spPr bwMode="auto">
          <a:xfrm>
            <a:off x="3124200" y="43434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Bogen 54"/>
          <p:cNvSpPr/>
          <p:nvPr/>
        </p:nvSpPr>
        <p:spPr bwMode="auto">
          <a:xfrm>
            <a:off x="3124200" y="4343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6" name="Gerade Verbindung 55"/>
          <p:cNvCxnSpPr/>
          <p:nvPr/>
        </p:nvCxnSpPr>
        <p:spPr bwMode="auto">
          <a:xfrm flipH="1">
            <a:off x="3390900" y="4343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H="1">
            <a:off x="3352800" y="5410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Bogen 57"/>
          <p:cNvSpPr/>
          <p:nvPr/>
        </p:nvSpPr>
        <p:spPr bwMode="auto">
          <a:xfrm flipV="1">
            <a:off x="3124200" y="3886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2895600" y="4191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956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956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895600" y="525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44196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60198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60198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6553200" y="5029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>
            <a:off x="6553200" y="5029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6553200" y="5943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Bogen 87"/>
          <p:cNvSpPr/>
          <p:nvPr/>
        </p:nvSpPr>
        <p:spPr bwMode="auto">
          <a:xfrm flipV="1">
            <a:off x="6858000" y="5029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Textfeld 89"/>
          <p:cNvSpPr txBox="1"/>
          <p:nvPr/>
        </p:nvSpPr>
        <p:spPr>
          <a:xfrm>
            <a:off x="6019800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91" name="Textfeld 90"/>
          <p:cNvSpPr txBox="1"/>
          <p:nvPr/>
        </p:nvSpPr>
        <p:spPr>
          <a:xfrm>
            <a:off x="6019800" y="5410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7696200" y="548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5486400" y="2895600"/>
            <a:ext cx="1752600" cy="1981200"/>
            <a:chOff x="3810000" y="4648200"/>
            <a:chExt cx="1752600" cy="19812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3810000" y="5410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3810000" y="58674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Textfeld 95"/>
            <p:cNvSpPr txBox="1"/>
            <p:nvPr/>
          </p:nvSpPr>
          <p:spPr>
            <a:xfrm>
              <a:off x="3962400" y="51054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3962400" y="55626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sp>
          <p:nvSpPr>
            <p:cNvPr id="98" name="Bogen 97"/>
            <p:cNvSpPr/>
            <p:nvPr/>
          </p:nvSpPr>
          <p:spPr bwMode="auto">
            <a:xfrm>
              <a:off x="40386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9" name="Bogen 98"/>
            <p:cNvSpPr/>
            <p:nvPr/>
          </p:nvSpPr>
          <p:spPr bwMode="auto">
            <a:xfrm>
              <a:off x="39624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0" name="Bogen 99"/>
            <p:cNvSpPr/>
            <p:nvPr/>
          </p:nvSpPr>
          <p:spPr bwMode="auto">
            <a:xfrm flipV="1">
              <a:off x="39624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>
              <a:endCxn id="98" idx="0"/>
            </p:cNvCxnSpPr>
            <p:nvPr/>
          </p:nvCxnSpPr>
          <p:spPr bwMode="auto">
            <a:xfrm flipH="1">
              <a:off x="42291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>
              <a:off x="41910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" name="Ellipse 102"/>
            <p:cNvSpPr/>
            <p:nvPr/>
          </p:nvSpPr>
          <p:spPr bwMode="auto">
            <a:xfrm>
              <a:off x="5257800" y="5486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04" name="Ellipse 103"/>
          <p:cNvSpPr/>
          <p:nvPr/>
        </p:nvSpPr>
        <p:spPr bwMode="auto">
          <a:xfrm>
            <a:off x="6248400" y="5562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Ellipse 104"/>
          <p:cNvSpPr/>
          <p:nvPr/>
        </p:nvSpPr>
        <p:spPr bwMode="auto">
          <a:xfrm>
            <a:off x="6248400" y="5105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6934200" y="4419600"/>
            <a:ext cx="304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3683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Im </a:t>
            </a:r>
            <a:r>
              <a:rPr lang="de-DE" dirty="0" smtClean="0"/>
              <a:t>Flip-Flop </a:t>
            </a:r>
            <a:r>
              <a:rPr lang="de-DE" dirty="0"/>
              <a:t>ist </a:t>
            </a:r>
            <a:r>
              <a:rPr lang="de-DE" dirty="0" smtClean="0"/>
              <a:t>immer </a:t>
            </a:r>
            <a:r>
              <a:rPr lang="de-DE" dirty="0"/>
              <a:t>wenigstens ein </a:t>
            </a:r>
            <a:r>
              <a:rPr lang="de-DE" dirty="0" err="1"/>
              <a:t>Latch</a:t>
            </a:r>
            <a:r>
              <a:rPr lang="de-DE" dirty="0"/>
              <a:t> im </a:t>
            </a:r>
            <a:r>
              <a:rPr lang="de-DE" dirty="0" smtClean="0"/>
              <a:t>Speicherzustand, </a:t>
            </a:r>
            <a:r>
              <a:rPr lang="de-DE" dirty="0"/>
              <a:t>so dass ein </a:t>
            </a:r>
            <a:r>
              <a:rPr lang="de-DE" dirty="0" err="1"/>
              <a:t>Reset</a:t>
            </a:r>
            <a:r>
              <a:rPr lang="de-DE" dirty="0"/>
              <a:t> immer möglich ist wenn beide </a:t>
            </a:r>
            <a:r>
              <a:rPr lang="de-DE" dirty="0" err="1"/>
              <a:t>Latches</a:t>
            </a:r>
            <a:r>
              <a:rPr lang="de-DE" dirty="0"/>
              <a:t> die </a:t>
            </a:r>
            <a:r>
              <a:rPr lang="de-DE" dirty="0" err="1"/>
              <a:t>Reset</a:t>
            </a:r>
            <a:r>
              <a:rPr lang="de-DE" dirty="0"/>
              <a:t> Logik enthalten</a:t>
            </a:r>
            <a:r>
              <a:rPr lang="de-DE" dirty="0" smtClean="0"/>
              <a:t>.</a:t>
            </a:r>
          </a:p>
          <a:p>
            <a:r>
              <a:rPr lang="de-DE" dirty="0"/>
              <a:t>Asynchron </a:t>
            </a:r>
            <a:r>
              <a:rPr lang="de-DE" dirty="0" err="1"/>
              <a:t>Reset</a:t>
            </a:r>
            <a:r>
              <a:rPr lang="de-DE" dirty="0"/>
              <a:t> ist </a:t>
            </a:r>
            <a:r>
              <a:rPr lang="de-DE" i="1" dirty="0"/>
              <a:t>stärker</a:t>
            </a:r>
            <a:r>
              <a:rPr lang="de-DE" dirty="0"/>
              <a:t> als </a:t>
            </a:r>
            <a:r>
              <a:rPr lang="de-DE" dirty="0" smtClean="0"/>
              <a:t>der Takteingang</a:t>
            </a:r>
            <a:r>
              <a:rPr lang="de-DE" dirty="0"/>
              <a:t>. Sobald </a:t>
            </a:r>
            <a:r>
              <a:rPr lang="de-DE" dirty="0" err="1" smtClean="0"/>
              <a:t>Reset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1 </a:t>
            </a:r>
            <a:r>
              <a:rPr lang="de-DE" dirty="0"/>
              <a:t>wird, wird der </a:t>
            </a:r>
            <a:r>
              <a:rPr lang="de-DE" dirty="0" smtClean="0"/>
              <a:t>Flip-Flop </a:t>
            </a:r>
            <a:r>
              <a:rPr lang="de-DE" dirty="0"/>
              <a:t>Ausgang null, </a:t>
            </a:r>
            <a:r>
              <a:rPr lang="de-DE" dirty="0" smtClean="0"/>
              <a:t>unabhängig von </a:t>
            </a:r>
            <a:r>
              <a:rPr lang="de-DE" dirty="0"/>
              <a:t>D und </a:t>
            </a:r>
            <a:r>
              <a:rPr lang="de-DE" dirty="0" err="1"/>
              <a:t>Ck</a:t>
            </a:r>
            <a:r>
              <a:rPr lang="de-DE" dirty="0"/>
              <a:t> </a:t>
            </a:r>
            <a:r>
              <a:rPr lang="de-DE" dirty="0" smtClean="0"/>
              <a:t>Eingängen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70</a:t>
            </a:fld>
            <a:endParaRPr lang="de-DE" altLang="de-DE"/>
          </a:p>
        </p:txBody>
      </p:sp>
      <p:cxnSp>
        <p:nvCxnSpPr>
          <p:cNvPr id="77" name="Gerade Verbindung 76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Ellipse 81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3" name="Gerade Verbindung 102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Ellipse 103"/>
          <p:cNvSpPr/>
          <p:nvPr/>
        </p:nvSpPr>
        <p:spPr bwMode="auto">
          <a:xfrm>
            <a:off x="2133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Gleichschenkliges Dreieck 105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0" name="Gleichschenkliges Dreieck 119"/>
          <p:cNvSpPr/>
          <p:nvPr/>
        </p:nvSpPr>
        <p:spPr bwMode="auto">
          <a:xfrm rot="5400000">
            <a:off x="1146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1" name="Gerade Verbindung mit Pfeil 120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Textfeld 122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124" name="Textfeld 123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25" name="Textfeld 124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126" name="Textfeld 125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127" name="Gerade Verbindung 126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Ellipse 127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9" name="Gerade Verbindung 128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Abgerundetes Rechteck 129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1" name="Textfeld 130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132" name="Gerade Verbindung 131"/>
          <p:cNvCxnSpPr>
            <a:endCxn id="106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Ellipse 137"/>
          <p:cNvSpPr/>
          <p:nvPr/>
        </p:nvSpPr>
        <p:spPr bwMode="auto">
          <a:xfrm>
            <a:off x="6324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9" name="Gerade Verbindung 138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0" name="Ellipse 139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1" name="Gerade Verbindung 140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6858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" name="Gleichschenkliges Dreieck 142"/>
          <p:cNvSpPr/>
          <p:nvPr/>
        </p:nvSpPr>
        <p:spPr bwMode="auto">
          <a:xfrm rot="5400000">
            <a:off x="5337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4" name="Gleichschenkliges Dreieck 143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5" name="Gerade Verbindung mit Pfeil 144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mit Pfeil 145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7" name="Textfeld 146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48" name="Textfeld 147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149" name="Textfeld 148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150" name="Textfeld 149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151" name="Gerade Verbindung 150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Abgerundetes Rechteck 151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3" name="Gerade Verbindung 152"/>
          <p:cNvCxnSpPr>
            <a:endCxn id="143" idx="3"/>
          </p:cNvCxnSpPr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Textfeld 15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160" name="Gerade Verbindung 159"/>
          <p:cNvCxnSpPr/>
          <p:nvPr/>
        </p:nvCxnSpPr>
        <p:spPr bwMode="auto">
          <a:xfrm>
            <a:off x="2819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160"/>
          <p:cNvCxnSpPr/>
          <p:nvPr/>
        </p:nvCxnSpPr>
        <p:spPr bwMode="auto">
          <a:xfrm>
            <a:off x="26670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2819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" name="Textfeld 162"/>
          <p:cNvSpPr txBox="1"/>
          <p:nvPr/>
        </p:nvSpPr>
        <p:spPr>
          <a:xfrm>
            <a:off x="2870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164" name="Ellipse 163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5" name="Gerade Verbindung 164"/>
          <p:cNvCxnSpPr/>
          <p:nvPr/>
        </p:nvCxnSpPr>
        <p:spPr bwMode="auto">
          <a:xfrm>
            <a:off x="7010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>
            <a:off x="7010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Textfeld 166"/>
          <p:cNvSpPr txBox="1"/>
          <p:nvPr/>
        </p:nvSpPr>
        <p:spPr>
          <a:xfrm>
            <a:off x="7061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grpSp>
        <p:nvGrpSpPr>
          <p:cNvPr id="168" name="Gruppieren 167"/>
          <p:cNvGrpSpPr/>
          <p:nvPr/>
        </p:nvGrpSpPr>
        <p:grpSpPr>
          <a:xfrm>
            <a:off x="2667000" y="3810000"/>
            <a:ext cx="1600200" cy="1981200"/>
            <a:chOff x="1447800" y="4419600"/>
            <a:chExt cx="1600200" cy="1981200"/>
          </a:xfrm>
        </p:grpSpPr>
        <p:sp>
          <p:nvSpPr>
            <p:cNvPr id="169" name="Bogen 168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0" name="Bogen 169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1" name="Bogen 170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2" name="Gerade Verbindung 171"/>
            <p:cNvCxnSpPr>
              <a:endCxn id="169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3" name="Gerade Verbindung 172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4" name="Ellipse 173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75" name="Gruppieren 174"/>
          <p:cNvGrpSpPr/>
          <p:nvPr/>
        </p:nvGrpSpPr>
        <p:grpSpPr>
          <a:xfrm>
            <a:off x="6858000" y="3810000"/>
            <a:ext cx="1600200" cy="1981200"/>
            <a:chOff x="1447800" y="4419600"/>
            <a:chExt cx="1600200" cy="1981200"/>
          </a:xfrm>
        </p:grpSpPr>
        <p:sp>
          <p:nvSpPr>
            <p:cNvPr id="176" name="Bogen 175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7" name="Bogen 176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8" name="Bogen 177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9" name="Gerade Verbindung 178"/>
            <p:cNvCxnSpPr>
              <a:endCxn id="176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0" name="Gerade Verbindung 179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1" name="Ellipse 180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966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Zwei Funktionen können mit NAND mit </a:t>
            </a:r>
            <a:r>
              <a:rPr lang="de-DE" dirty="0"/>
              <a:t>Invertierten Eingängen </a:t>
            </a:r>
            <a:r>
              <a:rPr lang="de-DE" dirty="0" smtClean="0"/>
              <a:t>realisiert </a:t>
            </a:r>
            <a:r>
              <a:rPr lang="de-DE" dirty="0"/>
              <a:t>werden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-&gt; </a:t>
            </a:r>
            <a:r>
              <a:rPr lang="de-DE" dirty="0"/>
              <a:t>NAND, </a:t>
            </a:r>
            <a:r>
              <a:rPr lang="de-DE" dirty="0" smtClean="0"/>
              <a:t>NOR, EXNOR und Inverter sind ausreichend</a:t>
            </a:r>
          </a:p>
          <a:p>
            <a:r>
              <a:rPr lang="de-DE" dirty="0"/>
              <a:t>EXNOR kann man mit (N)AND, (N)OR und Inverter realisieren</a:t>
            </a:r>
          </a:p>
          <a:p>
            <a:r>
              <a:rPr lang="de-DE" dirty="0" smtClean="0"/>
              <a:t>NOR kann man in NAND umzuwandeln.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Streng </a:t>
            </a:r>
            <a:r>
              <a:rPr lang="de-DE" dirty="0">
                <a:solidFill>
                  <a:srgbClr val="FF0000"/>
                </a:solidFill>
              </a:rPr>
              <a:t>genommen wäre z.B. NAND genug</a:t>
            </a:r>
            <a:r>
              <a:rPr lang="de-DE" dirty="0"/>
              <a:t>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Bogen 36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feld 38"/>
          <p:cNvSpPr txBox="1"/>
          <p:nvPr/>
        </p:nvSpPr>
        <p:spPr>
          <a:xfrm>
            <a:off x="762000" y="3657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Bogen 43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3810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914400" y="5638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3810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4572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457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0" name="Ellipse 49"/>
          <p:cNvSpPr/>
          <p:nvPr/>
        </p:nvSpPr>
        <p:spPr bwMode="auto">
          <a:xfrm>
            <a:off x="9144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62000" y="41087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956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956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956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895600" y="5105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60198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60198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6553200" y="5029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>
            <a:off x="6553200" y="5029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6553200" y="5943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Bogen 87"/>
          <p:cNvSpPr/>
          <p:nvPr/>
        </p:nvSpPr>
        <p:spPr bwMode="auto">
          <a:xfrm flipV="1">
            <a:off x="6858000" y="5029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Textfeld 89"/>
          <p:cNvSpPr txBox="1"/>
          <p:nvPr/>
        </p:nvSpPr>
        <p:spPr>
          <a:xfrm>
            <a:off x="6019800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91" name="Textfeld 90"/>
          <p:cNvSpPr txBox="1"/>
          <p:nvPr/>
        </p:nvSpPr>
        <p:spPr>
          <a:xfrm>
            <a:off x="6019800" y="5410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7696200" y="548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5486400" y="2895600"/>
            <a:ext cx="1752600" cy="1981200"/>
            <a:chOff x="3810000" y="4648200"/>
            <a:chExt cx="1752600" cy="19812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3810000" y="5410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3810000" y="58674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Textfeld 95"/>
            <p:cNvSpPr txBox="1"/>
            <p:nvPr/>
          </p:nvSpPr>
          <p:spPr>
            <a:xfrm>
              <a:off x="3962400" y="51054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3962400" y="55626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sp>
          <p:nvSpPr>
            <p:cNvPr id="98" name="Bogen 97"/>
            <p:cNvSpPr/>
            <p:nvPr/>
          </p:nvSpPr>
          <p:spPr bwMode="auto">
            <a:xfrm>
              <a:off x="40386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9" name="Bogen 98"/>
            <p:cNvSpPr/>
            <p:nvPr/>
          </p:nvSpPr>
          <p:spPr bwMode="auto">
            <a:xfrm>
              <a:off x="39624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0" name="Bogen 99"/>
            <p:cNvSpPr/>
            <p:nvPr/>
          </p:nvSpPr>
          <p:spPr bwMode="auto">
            <a:xfrm flipV="1">
              <a:off x="39624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>
              <a:endCxn id="98" idx="0"/>
            </p:cNvCxnSpPr>
            <p:nvPr/>
          </p:nvCxnSpPr>
          <p:spPr bwMode="auto">
            <a:xfrm flipH="1">
              <a:off x="42291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>
              <a:off x="41910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" name="Ellipse 102"/>
            <p:cNvSpPr/>
            <p:nvPr/>
          </p:nvSpPr>
          <p:spPr bwMode="auto">
            <a:xfrm>
              <a:off x="5257800" y="5486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04" name="Ellipse 103"/>
          <p:cNvSpPr/>
          <p:nvPr/>
        </p:nvSpPr>
        <p:spPr bwMode="auto">
          <a:xfrm>
            <a:off x="6248400" y="5562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Ellipse 104"/>
          <p:cNvSpPr/>
          <p:nvPr/>
        </p:nvSpPr>
        <p:spPr bwMode="auto">
          <a:xfrm>
            <a:off x="6248400" y="5105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32004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7338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733800" y="4419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7338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Bogen 69"/>
          <p:cNvSpPr/>
          <p:nvPr/>
        </p:nvSpPr>
        <p:spPr bwMode="auto">
          <a:xfrm flipV="1">
            <a:off x="4038600" y="4419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4876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Ellipse 73"/>
          <p:cNvSpPr/>
          <p:nvPr/>
        </p:nvSpPr>
        <p:spPr bwMode="auto">
          <a:xfrm>
            <a:off x="3429000" y="4953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Ellipse 74"/>
          <p:cNvSpPr/>
          <p:nvPr/>
        </p:nvSpPr>
        <p:spPr bwMode="auto">
          <a:xfrm>
            <a:off x="3429000" y="4495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Ellipse 75"/>
          <p:cNvSpPr/>
          <p:nvPr/>
        </p:nvSpPr>
        <p:spPr bwMode="auto">
          <a:xfrm>
            <a:off x="48768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6934200" y="4419600"/>
            <a:ext cx="304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0181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Zwei Funktionen können mit NAND mit </a:t>
            </a:r>
            <a:r>
              <a:rPr lang="de-DE" dirty="0"/>
              <a:t>Invertierten Eingängen </a:t>
            </a:r>
            <a:r>
              <a:rPr lang="de-DE" dirty="0" smtClean="0"/>
              <a:t>realisiert </a:t>
            </a:r>
            <a:r>
              <a:rPr lang="de-DE" dirty="0"/>
              <a:t>werden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-&gt; </a:t>
            </a:r>
            <a:r>
              <a:rPr lang="de-DE" dirty="0"/>
              <a:t>NAND, </a:t>
            </a:r>
            <a:r>
              <a:rPr lang="de-DE" dirty="0" smtClean="0"/>
              <a:t>NOR, EXNOR und Inverter sind ausreichend</a:t>
            </a:r>
          </a:p>
          <a:p>
            <a:r>
              <a:rPr lang="de-DE" dirty="0"/>
              <a:t>EXNOR kann man mit (N)AND, (N)OR und Inverter realisieren</a:t>
            </a:r>
          </a:p>
          <a:p>
            <a:r>
              <a:rPr lang="de-DE" dirty="0" smtClean="0"/>
              <a:t>NOR kann man in NAND umzuwandeln.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Streng </a:t>
            </a:r>
            <a:r>
              <a:rPr lang="de-DE" dirty="0">
                <a:solidFill>
                  <a:srgbClr val="FF0000"/>
                </a:solidFill>
              </a:rPr>
              <a:t>genommen wäre z.B. NAND genug</a:t>
            </a:r>
            <a:r>
              <a:rPr lang="de-DE" dirty="0"/>
              <a:t>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Bogen 36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feld 38"/>
          <p:cNvSpPr txBox="1"/>
          <p:nvPr/>
        </p:nvSpPr>
        <p:spPr>
          <a:xfrm>
            <a:off x="762000" y="3657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Bogen 43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3810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914400" y="5638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3810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4572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457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0" name="Ellipse 49"/>
          <p:cNvSpPr/>
          <p:nvPr/>
        </p:nvSpPr>
        <p:spPr bwMode="auto">
          <a:xfrm>
            <a:off x="9144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62000" y="41087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956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956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956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895600" y="5105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2004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7338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733800" y="4419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7338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Bogen 69"/>
          <p:cNvSpPr/>
          <p:nvPr/>
        </p:nvSpPr>
        <p:spPr bwMode="auto">
          <a:xfrm flipV="1">
            <a:off x="4038600" y="4419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4876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Ellipse 73"/>
          <p:cNvSpPr/>
          <p:nvPr/>
        </p:nvSpPr>
        <p:spPr bwMode="auto">
          <a:xfrm>
            <a:off x="2362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Ellipse 74"/>
          <p:cNvSpPr/>
          <p:nvPr/>
        </p:nvSpPr>
        <p:spPr bwMode="auto">
          <a:xfrm>
            <a:off x="2362200" y="4038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Ellipse 75"/>
          <p:cNvSpPr/>
          <p:nvPr/>
        </p:nvSpPr>
        <p:spPr bwMode="auto">
          <a:xfrm>
            <a:off x="48768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7772400" y="3886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Ellipse 53"/>
          <p:cNvSpPr/>
          <p:nvPr/>
        </p:nvSpPr>
        <p:spPr bwMode="auto">
          <a:xfrm>
            <a:off x="7772400" y="3733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Gleichschenkliges Dreieck 54"/>
          <p:cNvSpPr/>
          <p:nvPr/>
        </p:nvSpPr>
        <p:spPr bwMode="auto">
          <a:xfrm rot="5400000">
            <a:off x="6784848" y="3425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7086600" y="5029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7086600" y="5029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7086600" y="5943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Bogen 62"/>
          <p:cNvSpPr/>
          <p:nvPr/>
        </p:nvSpPr>
        <p:spPr bwMode="auto">
          <a:xfrm flipV="1">
            <a:off x="7391400" y="5029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8229600" y="548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8229600" y="5334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7" name="Gerade Verbindung 76"/>
          <p:cNvCxnSpPr/>
          <p:nvPr/>
        </p:nvCxnSpPr>
        <p:spPr bwMode="auto">
          <a:xfrm>
            <a:off x="65532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5532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>
            <a:off x="6553200" y="5257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6019800" y="548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6324600" y="3886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7391400" y="44196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=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103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2988</Words>
  <Application>Microsoft Office PowerPoint</Application>
  <PresentationFormat>Bildschirmpräsentation (4:3)</PresentationFormat>
  <Paragraphs>1057</Paragraphs>
  <Slides>70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70</vt:i4>
      </vt:variant>
    </vt:vector>
  </HeadingPairs>
  <TitlesOfParts>
    <vt:vector size="71" baseType="lpstr">
      <vt:lpstr>SDSSMALL2_2</vt:lpstr>
      <vt:lpstr>Design digitaler Schaltkreise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University Mannheim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ivan</cp:lastModifiedBy>
  <cp:revision>1461</cp:revision>
  <dcterms:created xsi:type="dcterms:W3CDTF">2010-08-30T10:07:17Z</dcterms:created>
  <dcterms:modified xsi:type="dcterms:W3CDTF">2016-05-10T08:29:01Z</dcterms:modified>
</cp:coreProperties>
</file>